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88825"/>
  <p:notesSz cx="6858000" cy="9144000"/>
  <p:embeddedFontLst>
    <p:embeddedFont>
      <p:font typeface="Lora"/>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92">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92" orient="horz"/>
        <p:guide pos="383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italic.fntdata"/><Relationship Id="rId30" Type="http://schemas.openxmlformats.org/officeDocument/2006/relationships/font" Target="fonts/Lora-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Lora-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6" name="Google Shape;86;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1bec229c5_0_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f1bec229c5_0_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f1bec229c5_0_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1bec229c5_0_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f1bec229c5_0_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gf1bec229c5_0_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1bec229c5_0_1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f1bec229c5_0_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gf1bec229c5_0_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f1bec229c5_0_2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f1bec229c5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f1bec229c5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f1bec229c5_0_3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f1bec229c5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f1bec229c5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1bec229c5_0_4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f1bec229c5_0_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gf1bec229c5_0_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f1bec229c5_0_4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f1bec229c5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f1bec229c5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f1bec229c5_0_55: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f1bec229c5_0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f1bec229c5_0_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1bec229c5_0_6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f1bec229c5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f1bec229c5_0_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4c22f930a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4c22f930a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g94c22f930a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f1bec229c5_0_6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f1bec229c5_0_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f1bec229c5_0_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f1bec229c5_0_7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f1bec229c5_0_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f1bec229c5_0_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63fed7dd6_0_1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963fed7dd6_0_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963fed7dd6_0_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9: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03" name="Google Shape;103;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f4d3e31eea_0_16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f4d3e31eea_0_1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f4d3e31eea_0_16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1bec229c5_0_9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1bec229c5_0_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f1bec229c5_0_9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f4d3e31eea_0_15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f4d3e31eea_0_1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f4d3e31eea_0_15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ffc23ddc2_0_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ffc23ddc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effc23ddc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f4d3e31eea_0_17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f4d3e31eea_0_1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f4d3e31eea_0_1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570377" y="530100"/>
            <a:ext cx="7021712" cy="1731951"/>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3600"/>
              <a:buFont typeface="Helvetica Neue"/>
              <a:buNone/>
              <a:defRPr b="1" i="0">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570377" y="2479364"/>
            <a:ext cx="7021711" cy="978607"/>
          </a:xfrm>
          <a:prstGeom prst="rect">
            <a:avLst/>
          </a:prstGeom>
          <a:noFill/>
          <a:ln>
            <a:noFill/>
          </a:ln>
        </p:spPr>
        <p:txBody>
          <a:bodyPr anchorCtr="0" anchor="t" bIns="45700" lIns="91425" spcFirstLastPara="1" rIns="91425" wrap="square" tIns="45700">
            <a:noAutofit/>
          </a:bodyPr>
          <a:lstStyle>
            <a:lvl1pPr lvl="0" algn="l">
              <a:spcBef>
                <a:spcPts val="600"/>
              </a:spcBef>
              <a:spcAft>
                <a:spcPts val="0"/>
              </a:spcAft>
              <a:buClr>
                <a:schemeClr val="lt1"/>
              </a:buClr>
              <a:buSzPts val="3000"/>
              <a:buNone/>
              <a:defRPr b="1" i="0" sz="3000">
                <a:solidFill>
                  <a:schemeClr val="lt1"/>
                </a:solidFill>
                <a:latin typeface="Helvetica Neue"/>
                <a:ea typeface="Helvetica Neue"/>
                <a:cs typeface="Helvetica Neue"/>
                <a:sym typeface="Helvetica Neu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2"/>
          <p:cNvSpPr txBox="1"/>
          <p:nvPr>
            <p:ph idx="12" type="sldNum"/>
          </p:nvPr>
        </p:nvSpPr>
        <p:spPr>
          <a:xfrm>
            <a:off x="570377" y="612464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11"/>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11"/>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1"/>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11"/>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2"/>
          <p:cNvSpPr txBox="1"/>
          <p:nvPr>
            <p:ph type="title"/>
          </p:nvPr>
        </p:nvSpPr>
        <p:spPr>
          <a:xfrm>
            <a:off x="609443" y="273050"/>
            <a:ext cx="4010039"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002D50"/>
              </a:buClr>
              <a:buSzPts val="2000"/>
              <a:buFont typeface="Helvetica Neue"/>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2"/>
          <p:cNvSpPr txBox="1"/>
          <p:nvPr>
            <p:ph idx="1" type="body"/>
          </p:nvPr>
        </p:nvSpPr>
        <p:spPr>
          <a:xfrm>
            <a:off x="4765492" y="273053"/>
            <a:ext cx="6813892"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7" name="Google Shape;67;p12"/>
          <p:cNvSpPr txBox="1"/>
          <p:nvPr>
            <p:ph idx="2" type="body"/>
          </p:nvPr>
        </p:nvSpPr>
        <p:spPr>
          <a:xfrm>
            <a:off x="609443" y="1435103"/>
            <a:ext cx="4010039"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8" name="Google Shape;68;p12"/>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12"/>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2"/>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13"/>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3"/>
          <p:cNvSpPr txBox="1"/>
          <p:nvPr>
            <p:ph idx="1" type="body"/>
          </p:nvPr>
        </p:nvSpPr>
        <p:spPr>
          <a:xfrm rot="5400000">
            <a:off x="3942642" y="-2319220"/>
            <a:ext cx="4262712" cy="1157888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4" name="Google Shape;74;p13"/>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5" name="Google Shape;75;p13"/>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3"/>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7" name="Shape 77"/>
        <p:cNvGrpSpPr/>
        <p:nvPr/>
      </p:nvGrpSpPr>
      <p:grpSpPr>
        <a:xfrm>
          <a:off x="0" y="0"/>
          <a:ext cx="0" cy="0"/>
          <a:chOff x="0" y="0"/>
          <a:chExt cx="0" cy="0"/>
        </a:xfrm>
      </p:grpSpPr>
      <p:sp>
        <p:nvSpPr>
          <p:cNvPr id="78" name="Google Shape;78;p14"/>
          <p:cNvSpPr txBox="1"/>
          <p:nvPr>
            <p:ph type="title"/>
          </p:nvPr>
        </p:nvSpPr>
        <p:spPr>
          <a:xfrm rot="5400000">
            <a:off x="7282379" y="1829161"/>
            <a:ext cx="5851525" cy="274248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4"/>
          <p:cNvSpPr txBox="1"/>
          <p:nvPr>
            <p:ph idx="1" type="body"/>
          </p:nvPr>
        </p:nvSpPr>
        <p:spPr>
          <a:xfrm rot="5400000">
            <a:off x="1695833" y="-811752"/>
            <a:ext cx="5851525" cy="802431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0" name="Google Shape;80;p14"/>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14"/>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4"/>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3"/>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4" name="Shape 24"/>
        <p:cNvGrpSpPr/>
        <p:nvPr/>
      </p:nvGrpSpPr>
      <p:grpSpPr>
        <a:xfrm>
          <a:off x="0" y="0"/>
          <a:ext cx="0" cy="0"/>
          <a:chOff x="0" y="0"/>
          <a:chExt cx="0" cy="0"/>
        </a:xfrm>
      </p:grpSpPr>
      <p:sp>
        <p:nvSpPr>
          <p:cNvPr id="25" name="Google Shape;25;p4"/>
          <p:cNvSpPr txBox="1"/>
          <p:nvPr>
            <p:ph type="title"/>
          </p:nvPr>
        </p:nvSpPr>
        <p:spPr>
          <a:xfrm>
            <a:off x="2389095" y="4800600"/>
            <a:ext cx="7313295"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002D50"/>
              </a:buClr>
              <a:buSzPts val="2000"/>
              <a:buFont typeface="Helvetica Neue"/>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
          <p:cNvSpPr/>
          <p:nvPr>
            <p:ph idx="2" type="pic"/>
          </p:nvPr>
        </p:nvSpPr>
        <p:spPr>
          <a:xfrm>
            <a:off x="2389095" y="612775"/>
            <a:ext cx="7313295"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7" name="Google Shape;27;p4"/>
          <p:cNvSpPr txBox="1"/>
          <p:nvPr>
            <p:ph idx="1" type="body"/>
          </p:nvPr>
        </p:nvSpPr>
        <p:spPr>
          <a:xfrm>
            <a:off x="2389095" y="5367338"/>
            <a:ext cx="7313295"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 name="Google Shape;28;p4"/>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4"/>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5"/>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284556" y="1338867"/>
            <a:ext cx="11578885" cy="426271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6"/>
          <p:cNvSpPr txBox="1"/>
          <p:nvPr>
            <p:ph type="title"/>
          </p:nvPr>
        </p:nvSpPr>
        <p:spPr>
          <a:xfrm>
            <a:off x="962833" y="4406903"/>
            <a:ext cx="10360501"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4000"/>
              <a:buFont typeface="Helvetica Neue"/>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962833" y="2906713"/>
            <a:ext cx="10360501"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7" name="Shape 37"/>
        <p:cNvGrpSpPr/>
        <p:nvPr/>
      </p:nvGrpSpPr>
      <p:grpSpPr>
        <a:xfrm>
          <a:off x="0" y="0"/>
          <a:ext cx="0" cy="0"/>
          <a:chOff x="0" y="0"/>
          <a:chExt cx="0" cy="0"/>
        </a:xfrm>
      </p:grpSpPr>
      <p:sp>
        <p:nvSpPr>
          <p:cNvPr id="38" name="Google Shape;38;p7"/>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7"/>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 name="Shape 40"/>
        <p:cNvGrpSpPr/>
        <p:nvPr/>
      </p:nvGrpSpPr>
      <p:grpSpPr>
        <a:xfrm>
          <a:off x="0" y="0"/>
          <a:ext cx="0" cy="0"/>
          <a:chOff x="0" y="0"/>
          <a:chExt cx="0" cy="0"/>
        </a:xfrm>
      </p:grpSpPr>
      <p:sp>
        <p:nvSpPr>
          <p:cNvPr id="41" name="Google Shape;41;p8"/>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9"/>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9"/>
          <p:cNvSpPr txBox="1"/>
          <p:nvPr>
            <p:ph idx="1" type="body"/>
          </p:nvPr>
        </p:nvSpPr>
        <p:spPr>
          <a:xfrm>
            <a:off x="609441" y="1600203"/>
            <a:ext cx="5383398"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9"/>
          <p:cNvSpPr txBox="1"/>
          <p:nvPr>
            <p:ph idx="2" type="body"/>
          </p:nvPr>
        </p:nvSpPr>
        <p:spPr>
          <a:xfrm>
            <a:off x="6195986" y="1600203"/>
            <a:ext cx="5383398"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7" name="Google Shape;47;p9"/>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9"/>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9"/>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0"/>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rgbClr val="002D50"/>
              </a:buClr>
              <a:buSzPts val="3600"/>
              <a:buFont typeface="Helvetica Neu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0"/>
          <p:cNvSpPr txBox="1"/>
          <p:nvPr>
            <p:ph idx="1" type="body"/>
          </p:nvPr>
        </p:nvSpPr>
        <p:spPr>
          <a:xfrm>
            <a:off x="609441" y="1535113"/>
            <a:ext cx="5385514"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3" name="Google Shape;53;p10"/>
          <p:cNvSpPr txBox="1"/>
          <p:nvPr>
            <p:ph idx="2" type="body"/>
          </p:nvPr>
        </p:nvSpPr>
        <p:spPr>
          <a:xfrm>
            <a:off x="609441" y="2174875"/>
            <a:ext cx="5385514"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4" name="Google Shape;54;p10"/>
          <p:cNvSpPr txBox="1"/>
          <p:nvPr>
            <p:ph idx="3" type="body"/>
          </p:nvPr>
        </p:nvSpPr>
        <p:spPr>
          <a:xfrm>
            <a:off x="6191754" y="1535113"/>
            <a:ext cx="5387630"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5" name="Google Shape;55;p10"/>
          <p:cNvSpPr txBox="1"/>
          <p:nvPr>
            <p:ph idx="4" type="body"/>
          </p:nvPr>
        </p:nvSpPr>
        <p:spPr>
          <a:xfrm>
            <a:off x="6191754" y="2174875"/>
            <a:ext cx="5387630"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6" name="Google Shape;56;p10"/>
          <p:cNvSpPr txBox="1"/>
          <p:nvPr>
            <p:ph idx="10" type="dt"/>
          </p:nvPr>
        </p:nvSpPr>
        <p:spPr>
          <a:xfrm>
            <a:off x="609441" y="6356353"/>
            <a:ext cx="2844059"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10"/>
          <p:cNvSpPr txBox="1"/>
          <p:nvPr>
            <p:ph idx="11" type="ftr"/>
          </p:nvPr>
        </p:nvSpPr>
        <p:spPr>
          <a:xfrm>
            <a:off x="4164515" y="6356353"/>
            <a:ext cx="3859795"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0"/>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1" y="6049342"/>
            <a:ext cx="12207240" cy="808658"/>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 name="Google Shape;11;p1"/>
          <p:cNvSpPr txBox="1"/>
          <p:nvPr>
            <p:ph type="title"/>
          </p:nvPr>
        </p:nvSpPr>
        <p:spPr>
          <a:xfrm>
            <a:off x="284556" y="341769"/>
            <a:ext cx="11578885" cy="87896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rgbClr val="002D50"/>
              </a:buClr>
              <a:buSzPts val="3600"/>
              <a:buFont typeface="Helvetica Neue"/>
              <a:buNone/>
              <a:defRPr b="1" i="0" sz="3600" u="none" cap="none" strike="noStrike">
                <a:solidFill>
                  <a:srgbClr val="002D50"/>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284556" y="1338867"/>
            <a:ext cx="11578885" cy="426271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570377" y="6070858"/>
            <a:ext cx="523993"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chemeClr val="lt1"/>
                </a:solidFill>
                <a:latin typeface="Helvetica Neue"/>
                <a:ea typeface="Helvetica Neue"/>
                <a:cs typeface="Helvetica Neue"/>
                <a:sym typeface="Helvetica Neue"/>
              </a:defRPr>
            </a:lvl1pPr>
            <a:lvl2pPr indent="0" lvl="1" marL="0" marR="0" rtl="0" algn="l">
              <a:spcBef>
                <a:spcPts val="0"/>
              </a:spcBef>
              <a:buNone/>
              <a:defRPr b="0" i="0" sz="1000" u="none" cap="none" strike="noStrike">
                <a:solidFill>
                  <a:schemeClr val="lt1"/>
                </a:solidFill>
                <a:latin typeface="Helvetica Neue"/>
                <a:ea typeface="Helvetica Neue"/>
                <a:cs typeface="Helvetica Neue"/>
                <a:sym typeface="Helvetica Neue"/>
              </a:defRPr>
            </a:lvl2pPr>
            <a:lvl3pPr indent="0" lvl="2" marL="0" marR="0" rtl="0" algn="l">
              <a:spcBef>
                <a:spcPts val="0"/>
              </a:spcBef>
              <a:buNone/>
              <a:defRPr b="0" i="0" sz="1000" u="none" cap="none" strike="noStrike">
                <a:solidFill>
                  <a:schemeClr val="lt1"/>
                </a:solidFill>
                <a:latin typeface="Helvetica Neue"/>
                <a:ea typeface="Helvetica Neue"/>
                <a:cs typeface="Helvetica Neue"/>
                <a:sym typeface="Helvetica Neue"/>
              </a:defRPr>
            </a:lvl3pPr>
            <a:lvl4pPr indent="0" lvl="3" marL="0" marR="0" rtl="0" algn="l">
              <a:spcBef>
                <a:spcPts val="0"/>
              </a:spcBef>
              <a:buNone/>
              <a:defRPr b="0" i="0" sz="1000" u="none" cap="none" strike="noStrike">
                <a:solidFill>
                  <a:schemeClr val="lt1"/>
                </a:solidFill>
                <a:latin typeface="Helvetica Neue"/>
                <a:ea typeface="Helvetica Neue"/>
                <a:cs typeface="Helvetica Neue"/>
                <a:sym typeface="Helvetica Neue"/>
              </a:defRPr>
            </a:lvl4pPr>
            <a:lvl5pPr indent="0" lvl="4" marL="0" marR="0" rtl="0" algn="l">
              <a:spcBef>
                <a:spcPts val="0"/>
              </a:spcBef>
              <a:buNone/>
              <a:defRPr b="0" i="0" sz="1000" u="none" cap="none" strike="noStrike">
                <a:solidFill>
                  <a:schemeClr val="lt1"/>
                </a:solidFill>
                <a:latin typeface="Helvetica Neue"/>
                <a:ea typeface="Helvetica Neue"/>
                <a:cs typeface="Helvetica Neue"/>
                <a:sym typeface="Helvetica Neue"/>
              </a:defRPr>
            </a:lvl5pPr>
            <a:lvl6pPr indent="0" lvl="5" marL="0" marR="0" rtl="0" algn="l">
              <a:spcBef>
                <a:spcPts val="0"/>
              </a:spcBef>
              <a:buNone/>
              <a:defRPr b="0" i="0" sz="1000" u="none" cap="none" strike="noStrike">
                <a:solidFill>
                  <a:schemeClr val="lt1"/>
                </a:solidFill>
                <a:latin typeface="Helvetica Neue"/>
                <a:ea typeface="Helvetica Neue"/>
                <a:cs typeface="Helvetica Neue"/>
                <a:sym typeface="Helvetica Neue"/>
              </a:defRPr>
            </a:lvl6pPr>
            <a:lvl7pPr indent="0" lvl="6" marL="0" marR="0" rtl="0" algn="l">
              <a:spcBef>
                <a:spcPts val="0"/>
              </a:spcBef>
              <a:buNone/>
              <a:defRPr b="0" i="0" sz="1000" u="none" cap="none" strike="noStrike">
                <a:solidFill>
                  <a:schemeClr val="lt1"/>
                </a:solidFill>
                <a:latin typeface="Helvetica Neue"/>
                <a:ea typeface="Helvetica Neue"/>
                <a:cs typeface="Helvetica Neue"/>
                <a:sym typeface="Helvetica Neue"/>
              </a:defRPr>
            </a:lvl7pPr>
            <a:lvl8pPr indent="0" lvl="7" marL="0" marR="0" rtl="0" algn="l">
              <a:spcBef>
                <a:spcPts val="0"/>
              </a:spcBef>
              <a:buNone/>
              <a:defRPr b="0" i="0" sz="1000" u="none" cap="none" strike="noStrike">
                <a:solidFill>
                  <a:schemeClr val="lt1"/>
                </a:solidFill>
                <a:latin typeface="Helvetica Neue"/>
                <a:ea typeface="Helvetica Neue"/>
                <a:cs typeface="Helvetica Neue"/>
                <a:sym typeface="Helvetica Neue"/>
              </a:defRPr>
            </a:lvl8pPr>
            <a:lvl9pPr indent="0" lvl="8" marL="0" marR="0" rtl="0" algn="l">
              <a:spcBef>
                <a:spcPts val="0"/>
              </a:spcBef>
              <a:buNone/>
              <a:defRPr b="0" i="0" sz="1000" u="none" cap="none" strike="noStrike">
                <a:solidFill>
                  <a:schemeClr val="lt1"/>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pic>
        <p:nvPicPr>
          <p:cNvPr id="14" name="Google Shape;14;p1"/>
          <p:cNvPicPr preferRelativeResize="0"/>
          <p:nvPr/>
        </p:nvPicPr>
        <p:blipFill rotWithShape="1">
          <a:blip r:embed="rId1">
            <a:alphaModFix/>
          </a:blip>
          <a:srcRect b="0" l="0" r="0" t="0"/>
          <a:stretch/>
        </p:blipFill>
        <p:spPr>
          <a:xfrm>
            <a:off x="7924800" y="6183436"/>
            <a:ext cx="3729902" cy="572806"/>
          </a:xfrm>
          <a:prstGeom prst="rect">
            <a:avLst/>
          </a:prstGeom>
          <a:noFill/>
          <a:ln>
            <a:noFill/>
          </a:ln>
        </p:spPr>
      </p:pic>
      <p:sp>
        <p:nvSpPr>
          <p:cNvPr id="15" name="Google Shape;15;p1"/>
          <p:cNvSpPr/>
          <p:nvPr/>
        </p:nvSpPr>
        <p:spPr>
          <a:xfrm>
            <a:off x="-1" y="5956645"/>
            <a:ext cx="12188826" cy="92697"/>
          </a:xfrm>
          <a:prstGeom prst="rect">
            <a:avLst/>
          </a:prstGeom>
          <a:solidFill>
            <a:srgbClr val="BBBCB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20" Type="http://schemas.openxmlformats.org/officeDocument/2006/relationships/image" Target="../media/image22.png"/><Relationship Id="rId11" Type="http://schemas.openxmlformats.org/officeDocument/2006/relationships/image" Target="../media/image16.png"/><Relationship Id="rId10" Type="http://schemas.openxmlformats.org/officeDocument/2006/relationships/image" Target="../media/image6.png"/><Relationship Id="rId13" Type="http://schemas.openxmlformats.org/officeDocument/2006/relationships/image" Target="../media/image9.png"/><Relationship Id="rId12"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png"/><Relationship Id="rId9" Type="http://schemas.openxmlformats.org/officeDocument/2006/relationships/image" Target="../media/image12.png"/><Relationship Id="rId15" Type="http://schemas.openxmlformats.org/officeDocument/2006/relationships/image" Target="../media/image19.png"/><Relationship Id="rId14" Type="http://schemas.openxmlformats.org/officeDocument/2006/relationships/image" Target="../media/image18.png"/><Relationship Id="rId17" Type="http://schemas.openxmlformats.org/officeDocument/2006/relationships/image" Target="../media/image5.png"/><Relationship Id="rId16" Type="http://schemas.openxmlformats.org/officeDocument/2006/relationships/image" Target="../media/image17.png"/><Relationship Id="rId5" Type="http://schemas.openxmlformats.org/officeDocument/2006/relationships/image" Target="../media/image7.png"/><Relationship Id="rId19" Type="http://schemas.openxmlformats.org/officeDocument/2006/relationships/image" Target="../media/image21.png"/><Relationship Id="rId6" Type="http://schemas.openxmlformats.org/officeDocument/2006/relationships/image" Target="../media/image1.png"/><Relationship Id="rId18" Type="http://schemas.openxmlformats.org/officeDocument/2006/relationships/image" Target="../media/image20.png"/><Relationship Id="rId7" Type="http://schemas.openxmlformats.org/officeDocument/2006/relationships/image" Target="../media/image2.png"/><Relationship Id="rId8"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5"/>
          <p:cNvSpPr/>
          <p:nvPr/>
        </p:nvSpPr>
        <p:spPr>
          <a:xfrm>
            <a:off x="0" y="0"/>
            <a:ext cx="12199320" cy="6858000"/>
          </a:xfrm>
          <a:prstGeom prst="rect">
            <a:avLst/>
          </a:prstGeom>
          <a:solidFill>
            <a:srgbClr val="011B3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5"/>
          <p:cNvSpPr txBox="1"/>
          <p:nvPr>
            <p:ph type="ctrTitle"/>
          </p:nvPr>
        </p:nvSpPr>
        <p:spPr>
          <a:xfrm>
            <a:off x="835378" y="861425"/>
            <a:ext cx="7978200" cy="130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BBBCBC"/>
              </a:buClr>
              <a:buSzPts val="5400"/>
              <a:buFont typeface="Helvetica Neue"/>
              <a:buNone/>
            </a:pPr>
            <a:r>
              <a:rPr b="1" i="0" lang="en-US" sz="5400">
                <a:solidFill>
                  <a:srgbClr val="BBBCBC"/>
                </a:solidFill>
                <a:latin typeface="Helvetica Neue"/>
                <a:ea typeface="Helvetica Neue"/>
                <a:cs typeface="Helvetica Neue"/>
                <a:sym typeface="Helvetica Neue"/>
              </a:rPr>
              <a:t>MBA</a:t>
            </a:r>
            <a:r>
              <a:rPr lang="en-US" sz="5400">
                <a:solidFill>
                  <a:srgbClr val="BBBCBC"/>
                </a:solidFill>
              </a:rPr>
              <a:t> Technology Club</a:t>
            </a:r>
            <a:endParaRPr/>
          </a:p>
        </p:txBody>
      </p:sp>
      <p:sp>
        <p:nvSpPr>
          <p:cNvPr id="90" name="Google Shape;90;p15"/>
          <p:cNvSpPr txBox="1"/>
          <p:nvPr>
            <p:ph idx="1" type="subTitle"/>
          </p:nvPr>
        </p:nvSpPr>
        <p:spPr>
          <a:xfrm>
            <a:off x="835382" y="2054325"/>
            <a:ext cx="7368000" cy="730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400"/>
              <a:buNone/>
            </a:pPr>
            <a:r>
              <a:rPr lang="en-US" sz="2400"/>
              <a:t>International Student Tech Recruiting - Part I</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t/>
            </a:r>
            <a:endParaRPr sz="2400"/>
          </a:p>
          <a:p>
            <a:pPr indent="0" lvl="0" marL="0" rtl="0" algn="l">
              <a:spcBef>
                <a:spcPts val="0"/>
              </a:spcBef>
              <a:spcAft>
                <a:spcPts val="0"/>
              </a:spcAft>
              <a:buClr>
                <a:schemeClr val="lt1"/>
              </a:buClr>
              <a:buSzPts val="2400"/>
              <a:buNone/>
            </a:pPr>
            <a:r>
              <a:rPr lang="en-US" sz="2400"/>
              <a:t>October 5</a:t>
            </a:r>
            <a:r>
              <a:rPr baseline="30000" lang="en-US" sz="2400"/>
              <a:t>th</a:t>
            </a:r>
            <a:r>
              <a:rPr lang="en-US" sz="2400"/>
              <a:t> 2021</a:t>
            </a:r>
            <a:endParaRPr sz="2400"/>
          </a:p>
        </p:txBody>
      </p:sp>
      <p:pic>
        <p:nvPicPr>
          <p:cNvPr id="91" name="Google Shape;91;p15"/>
          <p:cNvPicPr preferRelativeResize="0"/>
          <p:nvPr/>
        </p:nvPicPr>
        <p:blipFill rotWithShape="1">
          <a:blip r:embed="rId3">
            <a:alphaModFix/>
          </a:blip>
          <a:srcRect b="0" l="0" r="0" t="0"/>
          <a:stretch/>
        </p:blipFill>
        <p:spPr>
          <a:xfrm>
            <a:off x="9502563" y="4691270"/>
            <a:ext cx="1963011" cy="1535075"/>
          </a:xfrm>
          <a:prstGeom prst="rect">
            <a:avLst/>
          </a:prstGeom>
          <a:noFill/>
          <a:ln>
            <a:noFill/>
          </a:ln>
        </p:spPr>
      </p:pic>
      <p:pic>
        <p:nvPicPr>
          <p:cNvPr id="92" name="Google Shape;92;p15"/>
          <p:cNvPicPr preferRelativeResize="0"/>
          <p:nvPr/>
        </p:nvPicPr>
        <p:blipFill>
          <a:blip r:embed="rId4">
            <a:alphaModFix/>
          </a:blip>
          <a:stretch>
            <a:fillRect/>
          </a:stretch>
        </p:blipFill>
        <p:spPr>
          <a:xfrm>
            <a:off x="7219250" y="4563400"/>
            <a:ext cx="1853225" cy="1790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Before First Contact...</a:t>
            </a:r>
            <a:endParaRPr/>
          </a:p>
        </p:txBody>
      </p:sp>
      <p:sp>
        <p:nvSpPr>
          <p:cNvPr id="184" name="Google Shape;184;p24"/>
          <p:cNvSpPr txBox="1"/>
          <p:nvPr>
            <p:ph idx="1" type="body"/>
          </p:nvPr>
        </p:nvSpPr>
        <p:spPr>
          <a:xfrm>
            <a:off x="564800" y="741275"/>
            <a:ext cx="11018400" cy="49053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500"/>
              </a:spcBef>
              <a:spcAft>
                <a:spcPts val="0"/>
              </a:spcAft>
              <a:buSzPts val="1800"/>
              <a:buChar char="●"/>
            </a:pPr>
            <a:r>
              <a:rPr lang="en-US" sz="1800"/>
              <a:t>Do your homework on the company!!!</a:t>
            </a:r>
            <a:endParaRPr/>
          </a:p>
          <a:p>
            <a:pPr indent="-285750" lvl="1" marL="742950" rtl="0" algn="l">
              <a:lnSpc>
                <a:spcPct val="115000"/>
              </a:lnSpc>
              <a:spcBef>
                <a:spcPts val="500"/>
              </a:spcBef>
              <a:spcAft>
                <a:spcPts val="0"/>
              </a:spcAft>
              <a:buClr>
                <a:schemeClr val="dk1"/>
              </a:buClr>
              <a:buSzPts val="1800"/>
              <a:buChar char="○"/>
            </a:pPr>
            <a:r>
              <a:rPr lang="en-US" sz="1800"/>
              <a:t>Visit Company’s Website, Read About Us &amp; Values section. </a:t>
            </a:r>
            <a:r>
              <a:rPr b="1" lang="en-US" sz="1800"/>
              <a:t>Get an understanding of the </a:t>
            </a:r>
            <a:r>
              <a:rPr b="1" lang="en-US" sz="1800"/>
              <a:t>company</a:t>
            </a:r>
            <a:r>
              <a:rPr b="1" lang="en-US" sz="1800"/>
              <a:t>’s culture!</a:t>
            </a:r>
            <a:endParaRPr sz="1800"/>
          </a:p>
          <a:p>
            <a:pPr indent="-285750" lvl="1" marL="742950" rtl="0" algn="l">
              <a:lnSpc>
                <a:spcPct val="115000"/>
              </a:lnSpc>
              <a:spcBef>
                <a:spcPts val="500"/>
              </a:spcBef>
              <a:spcAft>
                <a:spcPts val="0"/>
              </a:spcAft>
              <a:buClr>
                <a:schemeClr val="dk1"/>
              </a:buClr>
              <a:buSzPts val="1800"/>
              <a:buChar char="○"/>
            </a:pPr>
            <a:r>
              <a:rPr lang="en-US" sz="1800"/>
              <a:t>Skim through the Financial </a:t>
            </a:r>
            <a:r>
              <a:rPr lang="en-US" sz="1800"/>
              <a:t>statements</a:t>
            </a:r>
            <a:r>
              <a:rPr lang="en-US" sz="1800"/>
              <a:t>, Annual Reports or Earning Calls to learn about the company, its products and future roadmap</a:t>
            </a:r>
            <a:endParaRPr sz="1800"/>
          </a:p>
          <a:p>
            <a:pPr indent="-285750" lvl="1" marL="742950" rtl="0" algn="l">
              <a:lnSpc>
                <a:spcPct val="115000"/>
              </a:lnSpc>
              <a:spcBef>
                <a:spcPts val="500"/>
              </a:spcBef>
              <a:spcAft>
                <a:spcPts val="0"/>
              </a:spcAft>
              <a:buSzPts val="1800"/>
              <a:buChar char="○"/>
            </a:pPr>
            <a:r>
              <a:rPr lang="en-US" sz="1800"/>
              <a:t>Look at recent Press Releases or articles in the news about product launches or announcements</a:t>
            </a:r>
            <a:endParaRPr sz="1800"/>
          </a:p>
          <a:p>
            <a:pPr indent="-342900" lvl="0" marL="342900" rtl="0" algn="l">
              <a:lnSpc>
                <a:spcPct val="115000"/>
              </a:lnSpc>
              <a:spcBef>
                <a:spcPts val="500"/>
              </a:spcBef>
              <a:spcAft>
                <a:spcPts val="0"/>
              </a:spcAft>
              <a:buSzPts val="1800"/>
              <a:buChar char="●"/>
            </a:pPr>
            <a:r>
              <a:rPr lang="en-US" sz="1800"/>
              <a:t>Go on LinkedIn</a:t>
            </a:r>
            <a:endParaRPr sz="1800"/>
          </a:p>
          <a:p>
            <a:pPr indent="-285750" lvl="1" marL="742950" rtl="0" algn="l">
              <a:lnSpc>
                <a:spcPct val="115000"/>
              </a:lnSpc>
              <a:spcBef>
                <a:spcPts val="500"/>
              </a:spcBef>
              <a:spcAft>
                <a:spcPts val="0"/>
              </a:spcAft>
              <a:buSzPts val="1800"/>
              <a:buChar char="○"/>
            </a:pPr>
            <a:r>
              <a:rPr lang="en-US" sz="1800"/>
              <a:t>Review the company’s profile</a:t>
            </a:r>
            <a:endParaRPr sz="1800"/>
          </a:p>
          <a:p>
            <a:pPr indent="-285750" lvl="1" marL="742950" rtl="0" algn="l">
              <a:lnSpc>
                <a:spcPct val="115000"/>
              </a:lnSpc>
              <a:spcBef>
                <a:spcPts val="500"/>
              </a:spcBef>
              <a:spcAft>
                <a:spcPts val="0"/>
              </a:spcAft>
              <a:buSzPts val="1800"/>
              <a:buChar char="○"/>
            </a:pPr>
            <a:r>
              <a:rPr lang="en-US" sz="1800"/>
              <a:t>Look for any Georgetown alumni that work there (more on this later!)</a:t>
            </a:r>
            <a:endParaRPr sz="1800"/>
          </a:p>
          <a:p>
            <a:pPr indent="-285750" lvl="1" marL="742950" rtl="0" algn="l">
              <a:lnSpc>
                <a:spcPct val="115000"/>
              </a:lnSpc>
              <a:spcBef>
                <a:spcPts val="500"/>
              </a:spcBef>
              <a:spcAft>
                <a:spcPts val="0"/>
              </a:spcAft>
              <a:buSzPts val="1800"/>
              <a:buChar char="○"/>
            </a:pPr>
            <a:r>
              <a:rPr lang="en-US" sz="1800"/>
              <a:t>Look for anyone that has been in that internship position or works in adjacent to that position</a:t>
            </a:r>
            <a:endParaRPr sz="1800"/>
          </a:p>
          <a:p>
            <a:pPr indent="-342900" lvl="0" marL="342900" rtl="0" algn="l">
              <a:lnSpc>
                <a:spcPct val="115000"/>
              </a:lnSpc>
              <a:spcBef>
                <a:spcPts val="500"/>
              </a:spcBef>
              <a:spcAft>
                <a:spcPts val="0"/>
              </a:spcAft>
              <a:buSzPts val="1800"/>
              <a:buChar char="●"/>
            </a:pPr>
            <a:r>
              <a:rPr lang="en-US" sz="1800"/>
              <a:t>Start thinking about your angle and story</a:t>
            </a:r>
            <a:endParaRPr sz="1800"/>
          </a:p>
          <a:p>
            <a:pPr indent="-285750" lvl="1" marL="742950" rtl="0" algn="l">
              <a:lnSpc>
                <a:spcPct val="115000"/>
              </a:lnSpc>
              <a:spcBef>
                <a:spcPts val="500"/>
              </a:spcBef>
              <a:spcAft>
                <a:spcPts val="0"/>
              </a:spcAft>
              <a:buSzPts val="1800"/>
              <a:buChar char="○"/>
            </a:pPr>
            <a:r>
              <a:rPr lang="en-US" sz="1800"/>
              <a:t>How does your previous experience translate into this role? What overlaps? What’s totally new?</a:t>
            </a:r>
            <a:endParaRPr sz="1800"/>
          </a:p>
          <a:p>
            <a:pPr indent="-285750" lvl="1" marL="742950" rtl="0" algn="l">
              <a:lnSpc>
                <a:spcPct val="115000"/>
              </a:lnSpc>
              <a:spcBef>
                <a:spcPts val="500"/>
              </a:spcBef>
              <a:spcAft>
                <a:spcPts val="0"/>
              </a:spcAft>
              <a:buSzPts val="1800"/>
              <a:buChar char="○"/>
            </a:pPr>
            <a:r>
              <a:rPr lang="en-US" sz="1800"/>
              <a:t>How does your MBA coursework connect to the role?</a:t>
            </a:r>
            <a:endParaRPr sz="1800"/>
          </a:p>
          <a:p>
            <a:pPr indent="-285750" lvl="1" marL="742950" rtl="0" algn="l">
              <a:lnSpc>
                <a:spcPct val="115000"/>
              </a:lnSpc>
              <a:spcBef>
                <a:spcPts val="500"/>
              </a:spcBef>
              <a:spcAft>
                <a:spcPts val="0"/>
              </a:spcAft>
              <a:buSzPts val="1800"/>
              <a:buChar char="○"/>
            </a:pPr>
            <a:r>
              <a:rPr lang="en-US" sz="1800"/>
              <a:t>What interests or long term goals can you </a:t>
            </a:r>
            <a:r>
              <a:rPr lang="en-US" sz="1800"/>
              <a:t>achieve</a:t>
            </a:r>
            <a:r>
              <a:rPr lang="en-US" sz="1800"/>
              <a:t> in this role?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5"/>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Start Preparing Your Application</a:t>
            </a:r>
            <a:endParaRPr/>
          </a:p>
        </p:txBody>
      </p:sp>
      <p:sp>
        <p:nvSpPr>
          <p:cNvPr id="191" name="Google Shape;191;p25"/>
          <p:cNvSpPr txBox="1"/>
          <p:nvPr>
            <p:ph idx="1" type="body"/>
          </p:nvPr>
        </p:nvSpPr>
        <p:spPr>
          <a:xfrm>
            <a:off x="412400" y="741275"/>
            <a:ext cx="11776500" cy="4905300"/>
          </a:xfrm>
          <a:prstGeom prst="rect">
            <a:avLst/>
          </a:prstGeom>
          <a:noFill/>
          <a:ln>
            <a:noFill/>
          </a:ln>
        </p:spPr>
        <p:txBody>
          <a:bodyPr anchorCtr="0" anchor="t" bIns="45700" lIns="91425" spcFirstLastPara="1" rIns="91425" wrap="square" tIns="45700">
            <a:noAutofit/>
          </a:bodyPr>
          <a:lstStyle/>
          <a:p>
            <a:pPr indent="-342900" lvl="0" marL="342900" rtl="0" algn="l">
              <a:lnSpc>
                <a:spcPct val="115000"/>
              </a:lnSpc>
              <a:spcBef>
                <a:spcPts val="500"/>
              </a:spcBef>
              <a:spcAft>
                <a:spcPts val="0"/>
              </a:spcAft>
              <a:buSzPts val="1800"/>
              <a:buChar char="●"/>
            </a:pPr>
            <a:r>
              <a:rPr lang="en-US" sz="1800"/>
              <a:t>Read the job description!!!! </a:t>
            </a:r>
            <a:endParaRPr sz="1800"/>
          </a:p>
          <a:p>
            <a:pPr indent="-285750" lvl="1" marL="742950" rtl="0" algn="l">
              <a:lnSpc>
                <a:spcPct val="115000"/>
              </a:lnSpc>
              <a:spcBef>
                <a:spcPts val="0"/>
              </a:spcBef>
              <a:spcAft>
                <a:spcPts val="0"/>
              </a:spcAft>
              <a:buSzPts val="1800"/>
              <a:buChar char="○"/>
            </a:pPr>
            <a:r>
              <a:rPr lang="en-US" sz="1800"/>
              <a:t>Find keywords and specific responsibilities - you want to try to understand the day to day function.</a:t>
            </a:r>
            <a:endParaRPr sz="1800"/>
          </a:p>
          <a:p>
            <a:pPr indent="-342900" lvl="0" marL="342900" rtl="0" algn="l">
              <a:lnSpc>
                <a:spcPct val="115000"/>
              </a:lnSpc>
              <a:spcBef>
                <a:spcPts val="500"/>
              </a:spcBef>
              <a:spcAft>
                <a:spcPts val="0"/>
              </a:spcAft>
              <a:buSzPts val="1800"/>
              <a:buChar char="●"/>
            </a:pPr>
            <a:r>
              <a:rPr lang="en-US" sz="1800"/>
              <a:t>Revise your Resume to be tailored for this specific job</a:t>
            </a:r>
            <a:endParaRPr sz="1800"/>
          </a:p>
          <a:p>
            <a:pPr indent="-285750" lvl="1" marL="742950" rtl="0" algn="l">
              <a:lnSpc>
                <a:spcPct val="115000"/>
              </a:lnSpc>
              <a:spcBef>
                <a:spcPts val="500"/>
              </a:spcBef>
              <a:spcAft>
                <a:spcPts val="0"/>
              </a:spcAft>
              <a:buSzPts val="1800"/>
              <a:buChar char="○"/>
            </a:pPr>
            <a:r>
              <a:rPr lang="en-US" sz="1800"/>
              <a:t>Especially any specific skills, experience, software proficiency, or extra-curriculars that could relate.</a:t>
            </a:r>
            <a:endParaRPr sz="1800"/>
          </a:p>
          <a:p>
            <a:pPr indent="-285750" lvl="1" marL="742950" rtl="0" algn="l">
              <a:lnSpc>
                <a:spcPct val="115000"/>
              </a:lnSpc>
              <a:spcBef>
                <a:spcPts val="500"/>
              </a:spcBef>
              <a:spcAft>
                <a:spcPts val="0"/>
              </a:spcAft>
              <a:buSzPts val="1800"/>
              <a:buChar char="○"/>
            </a:pPr>
            <a:r>
              <a:rPr lang="en-US" sz="1800"/>
              <a:t>Sometimes you want to include something that an interviewer (or yourself) can bring up in a meeting</a:t>
            </a:r>
            <a:endParaRPr sz="1800"/>
          </a:p>
          <a:p>
            <a:pPr indent="-342900" lvl="0" marL="342900" rtl="0" algn="l">
              <a:lnSpc>
                <a:spcPct val="115000"/>
              </a:lnSpc>
              <a:spcBef>
                <a:spcPts val="500"/>
              </a:spcBef>
              <a:spcAft>
                <a:spcPts val="0"/>
              </a:spcAft>
              <a:buSzPts val="1800"/>
              <a:buChar char="●"/>
            </a:pPr>
            <a:r>
              <a:rPr lang="en-US" sz="1800"/>
              <a:t>If a cover letter is required...</a:t>
            </a:r>
            <a:endParaRPr sz="1800"/>
          </a:p>
          <a:p>
            <a:pPr indent="-285750" lvl="1" marL="742950" rtl="0" algn="l">
              <a:lnSpc>
                <a:spcPct val="115000"/>
              </a:lnSpc>
              <a:spcBef>
                <a:spcPts val="500"/>
              </a:spcBef>
              <a:spcAft>
                <a:spcPts val="0"/>
              </a:spcAft>
              <a:buSzPts val="1800"/>
              <a:buChar char="○"/>
            </a:pPr>
            <a:r>
              <a:rPr b="1" lang="en-US" sz="1800"/>
              <a:t>Write a unique cover letter</a:t>
            </a:r>
            <a:r>
              <a:rPr lang="en-US" sz="1800"/>
              <a:t>. Recruiters read hundreds of these, they know when it’s a template.</a:t>
            </a:r>
            <a:endParaRPr sz="1800"/>
          </a:p>
          <a:p>
            <a:pPr indent="-285750" lvl="1" marL="742950" rtl="0" algn="l">
              <a:lnSpc>
                <a:spcPct val="115000"/>
              </a:lnSpc>
              <a:spcBef>
                <a:spcPts val="500"/>
              </a:spcBef>
              <a:spcAft>
                <a:spcPts val="0"/>
              </a:spcAft>
              <a:buSzPts val="1800"/>
              <a:buChar char="○"/>
            </a:pPr>
            <a:r>
              <a:rPr lang="en-US" sz="1800"/>
              <a:t>Tell your story but never stray too far from the role or why your </a:t>
            </a:r>
            <a:r>
              <a:rPr lang="en-US" sz="1800"/>
              <a:t>experience</a:t>
            </a:r>
            <a:r>
              <a:rPr lang="en-US" sz="1800"/>
              <a:t> relates. </a:t>
            </a:r>
            <a:endParaRPr sz="1800"/>
          </a:p>
          <a:p>
            <a:pPr indent="-285750" lvl="1" marL="742950" rtl="0" algn="l">
              <a:lnSpc>
                <a:spcPct val="115000"/>
              </a:lnSpc>
              <a:spcBef>
                <a:spcPts val="500"/>
              </a:spcBef>
              <a:spcAft>
                <a:spcPts val="0"/>
              </a:spcAft>
              <a:buSzPts val="1800"/>
              <a:buChar char="○"/>
            </a:pPr>
            <a:r>
              <a:rPr b="1" lang="en-US" sz="1800"/>
              <a:t>Bring in your International experience as an asset!</a:t>
            </a:r>
            <a:r>
              <a:rPr lang="en-US" sz="1800"/>
              <a:t> Tell them why it makes you an excellent candidate!</a:t>
            </a:r>
            <a:endParaRPr sz="1800"/>
          </a:p>
          <a:p>
            <a:pPr indent="-285750" lvl="1" marL="742950" rtl="0" algn="l">
              <a:lnSpc>
                <a:spcPct val="115000"/>
              </a:lnSpc>
              <a:spcBef>
                <a:spcPts val="500"/>
              </a:spcBef>
              <a:spcAft>
                <a:spcPts val="0"/>
              </a:spcAft>
              <a:buSzPts val="1800"/>
              <a:buChar char="○"/>
            </a:pPr>
            <a:r>
              <a:rPr lang="en-US" sz="1800"/>
              <a:t>If you can (and its genuine) bring in your personal passions and motivations for wanting to work in Tech!</a:t>
            </a:r>
            <a:endParaRPr sz="1800"/>
          </a:p>
          <a:p>
            <a:pPr indent="-285750" lvl="1" marL="742950" rtl="0" algn="l">
              <a:lnSpc>
                <a:spcPct val="115000"/>
              </a:lnSpc>
              <a:spcBef>
                <a:spcPts val="500"/>
              </a:spcBef>
              <a:spcAft>
                <a:spcPts val="0"/>
              </a:spcAft>
              <a:buSzPts val="1800"/>
              <a:buChar char="○"/>
            </a:pPr>
            <a:r>
              <a:rPr lang="en-US" sz="1800"/>
              <a:t>Mention a goal or two you would want to </a:t>
            </a:r>
            <a:r>
              <a:rPr lang="en-US" sz="1800"/>
              <a:t>achieve</a:t>
            </a:r>
            <a:r>
              <a:rPr lang="en-US" sz="1800"/>
              <a:t> by the end of your internship</a:t>
            </a:r>
            <a:endParaRPr sz="1800"/>
          </a:p>
          <a:p>
            <a:pPr indent="-285750" lvl="1" marL="742950" rtl="0" algn="l">
              <a:lnSpc>
                <a:spcPct val="115000"/>
              </a:lnSpc>
              <a:spcBef>
                <a:spcPts val="500"/>
              </a:spcBef>
              <a:spcAft>
                <a:spcPts val="0"/>
              </a:spcAft>
              <a:buSzPts val="1800"/>
              <a:buChar char="○"/>
            </a:pPr>
            <a:r>
              <a:rPr b="1" lang="en-US" sz="1800"/>
              <a:t>Cover letters are good! Don’t fear them, just sit down, put on some good music and let it flow!</a:t>
            </a:r>
            <a:endParaRPr b="1" sz="1800"/>
          </a:p>
          <a:p>
            <a:pPr indent="-342900" lvl="0" marL="342900" rtl="0" algn="l">
              <a:lnSpc>
                <a:spcPct val="115000"/>
              </a:lnSpc>
              <a:spcBef>
                <a:spcPts val="500"/>
              </a:spcBef>
              <a:spcAft>
                <a:spcPts val="0"/>
              </a:spcAft>
              <a:buSzPts val="1800"/>
              <a:buChar char="●"/>
            </a:pPr>
            <a:r>
              <a:rPr b="1" lang="en-US" sz="1800"/>
              <a:t>Before you apply, NETWORK! </a:t>
            </a:r>
            <a:r>
              <a:rPr lang="en-US" sz="1800"/>
              <a:t>Try to get a referral, but don’t worry if you can’t or that’s not an option. You will at least learn more about the role and ways to improve your application.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8" name="Google Shape;198;p26"/>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26"/>
          <p:cNvSpPr txBox="1"/>
          <p:nvPr/>
        </p:nvSpPr>
        <p:spPr>
          <a:xfrm>
            <a:off x="1163795" y="3200182"/>
            <a:ext cx="6284400" cy="108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Networking Approaches</a:t>
            </a:r>
            <a:endParaRPr/>
          </a:p>
        </p:txBody>
      </p:sp>
      <p:pic>
        <p:nvPicPr>
          <p:cNvPr id="200" name="Google Shape;200;p26"/>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7"/>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Ways to Network</a:t>
            </a:r>
            <a:endParaRPr/>
          </a:p>
        </p:txBody>
      </p:sp>
      <p:sp>
        <p:nvSpPr>
          <p:cNvPr id="207" name="Google Shape;207;p27"/>
          <p:cNvSpPr txBox="1"/>
          <p:nvPr>
            <p:ph idx="1" type="body"/>
          </p:nvPr>
        </p:nvSpPr>
        <p:spPr>
          <a:xfrm>
            <a:off x="564800" y="741275"/>
            <a:ext cx="11018400" cy="4905300"/>
          </a:xfrm>
          <a:prstGeom prst="rect">
            <a:avLst/>
          </a:prstGeom>
          <a:noFill/>
          <a:ln>
            <a:noFill/>
          </a:ln>
        </p:spPr>
        <p:txBody>
          <a:bodyPr anchorCtr="0" anchor="t" bIns="45700" lIns="91425" spcFirstLastPara="1" rIns="91425" wrap="square" tIns="45700">
            <a:noAutofit/>
          </a:bodyPr>
          <a:lstStyle/>
          <a:p>
            <a:pPr indent="-368300" lvl="0" marL="457200" rtl="0" algn="l">
              <a:lnSpc>
                <a:spcPct val="115000"/>
              </a:lnSpc>
              <a:spcBef>
                <a:spcPts val="500"/>
              </a:spcBef>
              <a:spcAft>
                <a:spcPts val="0"/>
              </a:spcAft>
              <a:buSzPts val="2200"/>
              <a:buAutoNum type="arabicPeriod"/>
            </a:pPr>
            <a:r>
              <a:rPr b="1" lang="en-US" sz="2200"/>
              <a:t>Recent Alumni Coffee Chats</a:t>
            </a:r>
            <a:endParaRPr b="1" sz="2200"/>
          </a:p>
          <a:p>
            <a:pPr indent="-285750" lvl="1" marL="742950" rtl="0" algn="l">
              <a:lnSpc>
                <a:spcPct val="115000"/>
              </a:lnSpc>
              <a:spcBef>
                <a:spcPts val="0"/>
              </a:spcBef>
              <a:spcAft>
                <a:spcPts val="0"/>
              </a:spcAft>
              <a:buSzPts val="1800"/>
              <a:buChar char="○"/>
            </a:pPr>
            <a:r>
              <a:rPr lang="en-US" sz="1800"/>
              <a:t>Your biggest allies will be recent (10 year) MSB alumni! </a:t>
            </a:r>
            <a:endParaRPr sz="1800"/>
          </a:p>
          <a:p>
            <a:pPr indent="-285750" lvl="1" marL="742950" rtl="0" algn="l">
              <a:lnSpc>
                <a:spcPct val="115000"/>
              </a:lnSpc>
              <a:spcBef>
                <a:spcPts val="0"/>
              </a:spcBef>
              <a:spcAft>
                <a:spcPts val="0"/>
              </a:spcAft>
              <a:buSzPts val="1800"/>
              <a:buChar char="○"/>
            </a:pPr>
            <a:r>
              <a:rPr lang="en-US" sz="1800"/>
              <a:t>Start here, they do not need to be directly related to the role you are applying for, they will have insights into the company’s culture, values and practical advice on recruiting processes</a:t>
            </a:r>
            <a:endParaRPr sz="1800"/>
          </a:p>
          <a:p>
            <a:pPr indent="-285750" lvl="1" marL="742950" rtl="0" algn="l">
              <a:lnSpc>
                <a:spcPct val="115000"/>
              </a:lnSpc>
              <a:spcBef>
                <a:spcPts val="0"/>
              </a:spcBef>
              <a:spcAft>
                <a:spcPts val="0"/>
              </a:spcAft>
              <a:buSzPts val="1800"/>
              <a:buChar char="○"/>
            </a:pPr>
            <a:r>
              <a:rPr lang="en-US" sz="1800"/>
              <a:t>They may also have connections closer to where you want to land, ask to speak to any colleagues they recommend. </a:t>
            </a:r>
            <a:r>
              <a:rPr b="1" lang="en-US" sz="1800"/>
              <a:t>Come prepared with a few names of others you would want to be connected with</a:t>
            </a:r>
            <a:r>
              <a:rPr lang="en-US" sz="1800"/>
              <a:t>, many large companies have internal directories and referrals like this are common.</a:t>
            </a:r>
            <a:endParaRPr sz="1800"/>
          </a:p>
          <a:p>
            <a:pPr indent="-285750" lvl="1" marL="742950" rtl="0" algn="l">
              <a:lnSpc>
                <a:spcPct val="115000"/>
              </a:lnSpc>
              <a:spcBef>
                <a:spcPts val="500"/>
              </a:spcBef>
              <a:spcAft>
                <a:spcPts val="0"/>
              </a:spcAft>
              <a:buSzPts val="1800"/>
              <a:buChar char="○"/>
            </a:pPr>
            <a:r>
              <a:rPr lang="en-US" sz="1800"/>
              <a:t>When you reach out, you get 300 characters on LinkedIn, make sure that “</a:t>
            </a:r>
            <a:r>
              <a:rPr b="1" lang="en-US" sz="1800"/>
              <a:t>Hoya Saxa!</a:t>
            </a:r>
            <a:r>
              <a:rPr lang="en-US" sz="1800"/>
              <a:t>” are some of them!</a:t>
            </a:r>
            <a:endParaRPr sz="1800"/>
          </a:p>
          <a:p>
            <a:pPr indent="-285750" lvl="1" marL="742950" rtl="0" algn="l">
              <a:lnSpc>
                <a:spcPct val="115000"/>
              </a:lnSpc>
              <a:spcBef>
                <a:spcPts val="500"/>
              </a:spcBef>
              <a:spcAft>
                <a:spcPts val="0"/>
              </a:spcAft>
              <a:buSzPts val="1800"/>
              <a:buChar char="○"/>
            </a:pPr>
            <a:r>
              <a:rPr lang="en-US" sz="1800"/>
              <a:t>Be yourself, most alumni will be casual and want to help you, don’t be afraid to ask for a referral, they know why you’re contacting them ;)</a:t>
            </a:r>
            <a:endParaRPr sz="1800"/>
          </a:p>
          <a:p>
            <a:pPr indent="-285750" lvl="1" marL="742950" rtl="0" algn="l">
              <a:lnSpc>
                <a:spcPct val="115000"/>
              </a:lnSpc>
              <a:spcBef>
                <a:spcPts val="500"/>
              </a:spcBef>
              <a:spcAft>
                <a:spcPts val="0"/>
              </a:spcAft>
              <a:buSzPts val="1800"/>
              <a:buChar char="○"/>
            </a:pPr>
            <a:r>
              <a:rPr lang="en-US" sz="1800"/>
              <a:t>Always try to end with some kind of action item, whether it be a connection, referral, or even just a follow up call in a few weeks to prep for an interview.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8"/>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Ways to Network</a:t>
            </a:r>
            <a:endParaRPr/>
          </a:p>
        </p:txBody>
      </p:sp>
      <p:sp>
        <p:nvSpPr>
          <p:cNvPr id="214" name="Google Shape;214;p28"/>
          <p:cNvSpPr txBox="1"/>
          <p:nvPr>
            <p:ph idx="1" type="body"/>
          </p:nvPr>
        </p:nvSpPr>
        <p:spPr>
          <a:xfrm>
            <a:off x="564800" y="741275"/>
            <a:ext cx="11018400" cy="490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None/>
            </a:pPr>
            <a:r>
              <a:rPr b="1" lang="en-US" sz="2200"/>
              <a:t>2. Other International Recruits Currently Working There</a:t>
            </a:r>
            <a:endParaRPr b="1" sz="2200"/>
          </a:p>
          <a:p>
            <a:pPr indent="-298450" lvl="1" marL="742950" rtl="0" algn="l">
              <a:lnSpc>
                <a:spcPct val="115000"/>
              </a:lnSpc>
              <a:spcBef>
                <a:spcPts val="500"/>
              </a:spcBef>
              <a:spcAft>
                <a:spcPts val="0"/>
              </a:spcAft>
              <a:buSzPts val="2000"/>
              <a:buChar char="○"/>
            </a:pPr>
            <a:r>
              <a:rPr lang="en-US" sz="2000"/>
              <a:t>Try to find any current employees who have moved from abroad, especially if they did so through an MBA program. They don’t have to be from your home country, but that might help if its an option.</a:t>
            </a:r>
            <a:endParaRPr sz="2000"/>
          </a:p>
          <a:p>
            <a:pPr indent="-298450" lvl="1" marL="742950" rtl="0" algn="l">
              <a:lnSpc>
                <a:spcPct val="115000"/>
              </a:lnSpc>
              <a:spcBef>
                <a:spcPts val="0"/>
              </a:spcBef>
              <a:spcAft>
                <a:spcPts val="0"/>
              </a:spcAft>
              <a:buSzPts val="2000"/>
              <a:buChar char="○"/>
            </a:pPr>
            <a:r>
              <a:rPr lang="en-US" sz="2000"/>
              <a:t>Take the same approach as a regular coffee chat, but ensure to reserve some time for questions specific to the company’s international hiring practices. They could say that it was a simple non-issue or walk you through a longer processes they navigated. </a:t>
            </a:r>
            <a:endParaRPr sz="2000"/>
          </a:p>
          <a:p>
            <a:pPr indent="-298450" lvl="1" marL="742950" rtl="0" algn="l">
              <a:lnSpc>
                <a:spcPct val="115000"/>
              </a:lnSpc>
              <a:spcBef>
                <a:spcPts val="0"/>
              </a:spcBef>
              <a:spcAft>
                <a:spcPts val="0"/>
              </a:spcAft>
              <a:buSzPts val="2000"/>
              <a:buChar char="○"/>
            </a:pPr>
            <a:r>
              <a:rPr lang="en-US" sz="2000"/>
              <a:t>Similar to alumni, these contacts don’t necessarily have to be super close to the position you are targeting, but again, proximity helps.</a:t>
            </a:r>
            <a:endParaRPr sz="2000"/>
          </a:p>
          <a:p>
            <a:pPr indent="0" lvl="0" marL="742950" rtl="0" algn="l">
              <a:lnSpc>
                <a:spcPct val="115000"/>
              </a:lnSpc>
              <a:spcBef>
                <a:spcPts val="500"/>
              </a:spcBef>
              <a:spcAft>
                <a:spcPts val="0"/>
              </a:spcAft>
              <a:buNone/>
            </a:pPr>
            <a:r>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9"/>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Ways to Network</a:t>
            </a:r>
            <a:endParaRPr/>
          </a:p>
        </p:txBody>
      </p:sp>
      <p:sp>
        <p:nvSpPr>
          <p:cNvPr id="221" name="Google Shape;221;p29"/>
          <p:cNvSpPr txBox="1"/>
          <p:nvPr>
            <p:ph idx="1" type="body"/>
          </p:nvPr>
        </p:nvSpPr>
        <p:spPr>
          <a:xfrm>
            <a:off x="564800" y="741275"/>
            <a:ext cx="11018400" cy="490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None/>
            </a:pPr>
            <a:r>
              <a:rPr b="1" lang="en-US" sz="2200"/>
              <a:t>3</a:t>
            </a:r>
            <a:r>
              <a:rPr b="1" lang="en-US" sz="2200"/>
              <a:t>. Good Ol’ Fashioned Coffee Chats</a:t>
            </a:r>
            <a:endParaRPr b="1" sz="2200"/>
          </a:p>
          <a:p>
            <a:pPr indent="-285750" lvl="1" marL="742950" rtl="0" algn="l">
              <a:lnSpc>
                <a:spcPct val="115000"/>
              </a:lnSpc>
              <a:spcBef>
                <a:spcPts val="500"/>
              </a:spcBef>
              <a:spcAft>
                <a:spcPts val="0"/>
              </a:spcAft>
              <a:buSzPts val="1800"/>
              <a:buChar char="○"/>
            </a:pPr>
            <a:r>
              <a:rPr lang="en-US" sz="1800"/>
              <a:t>Once you have tried with Georgetown Alumni or International contacts, try to find a mid to high level executive with direct oversight or some kind of connection with the internship position. </a:t>
            </a:r>
            <a:endParaRPr sz="1800"/>
          </a:p>
          <a:p>
            <a:pPr indent="-285750" lvl="1" marL="742950" rtl="0" algn="l">
              <a:lnSpc>
                <a:spcPct val="115000"/>
              </a:lnSpc>
              <a:spcBef>
                <a:spcPts val="0"/>
              </a:spcBef>
              <a:spcAft>
                <a:spcPts val="0"/>
              </a:spcAft>
              <a:buSzPts val="1800"/>
              <a:buChar char="○"/>
            </a:pPr>
            <a:r>
              <a:rPr lang="en-US" sz="1800"/>
              <a:t>Reach out to them specifically mentioning you are interested in applying for the position, even drop the application ID # if you have the space.</a:t>
            </a:r>
            <a:endParaRPr sz="1800"/>
          </a:p>
          <a:p>
            <a:pPr indent="-285750" lvl="1" marL="742950" rtl="0" algn="l">
              <a:lnSpc>
                <a:spcPct val="115000"/>
              </a:lnSpc>
              <a:spcBef>
                <a:spcPts val="0"/>
              </a:spcBef>
              <a:spcAft>
                <a:spcPts val="0"/>
              </a:spcAft>
              <a:buSzPts val="1800"/>
              <a:buChar char="○"/>
            </a:pPr>
            <a:r>
              <a:rPr b="1" lang="en-US" sz="1800"/>
              <a:t>Consider the meeting an interview</a:t>
            </a:r>
            <a:r>
              <a:rPr lang="en-US" sz="1800"/>
              <a:t>. This will be an important opportunity to short-circuit the recruiting process and get a recommendation from a decision maker in the company. </a:t>
            </a:r>
            <a:endParaRPr sz="1800"/>
          </a:p>
          <a:p>
            <a:pPr indent="-285750" lvl="1" marL="742950" rtl="0" algn="l">
              <a:lnSpc>
                <a:spcPct val="115000"/>
              </a:lnSpc>
              <a:spcBef>
                <a:spcPts val="0"/>
              </a:spcBef>
              <a:spcAft>
                <a:spcPts val="0"/>
              </a:spcAft>
              <a:buSzPts val="1800"/>
              <a:buChar char="○"/>
            </a:pPr>
            <a:r>
              <a:rPr lang="en-US" sz="1800"/>
              <a:t>If it doesn’t come up, mention you are an international applicant. </a:t>
            </a:r>
            <a:endParaRPr sz="1800"/>
          </a:p>
          <a:p>
            <a:pPr indent="-285750" lvl="1" marL="742950" rtl="0" algn="l">
              <a:lnSpc>
                <a:spcPct val="115000"/>
              </a:lnSpc>
              <a:spcBef>
                <a:spcPts val="0"/>
              </a:spcBef>
              <a:spcAft>
                <a:spcPts val="0"/>
              </a:spcAft>
              <a:buSzPts val="1800"/>
              <a:buChar char="○"/>
            </a:pPr>
            <a:r>
              <a:rPr lang="en-US" sz="1800"/>
              <a:t>Similar to other networking, try and end the call with a follow up action, unless you crushed it and already received a referral. </a:t>
            </a:r>
            <a:endParaRPr sz="1800"/>
          </a:p>
          <a:p>
            <a:pPr indent="-285750" lvl="1" marL="742950" rtl="0" algn="l">
              <a:lnSpc>
                <a:spcPct val="115000"/>
              </a:lnSpc>
              <a:spcBef>
                <a:spcPts val="0"/>
              </a:spcBef>
              <a:spcAft>
                <a:spcPts val="0"/>
              </a:spcAft>
              <a:buSzPts val="1800"/>
              <a:buChar char="○"/>
            </a:pPr>
            <a:r>
              <a:rPr lang="en-US" sz="1800"/>
              <a:t>If you are applying to multiple positions within the company, have the application ID’s for each, but choose a top option, preferably the one where this manager has the most influence. </a:t>
            </a:r>
            <a:endParaRPr sz="1800"/>
          </a:p>
          <a:p>
            <a:pPr indent="-285750" lvl="1" marL="742950" rtl="0" algn="l">
              <a:lnSpc>
                <a:spcPct val="115000"/>
              </a:lnSpc>
              <a:spcBef>
                <a:spcPts val="0"/>
              </a:spcBef>
              <a:spcAft>
                <a:spcPts val="0"/>
              </a:spcAft>
              <a:buSzPts val="1800"/>
              <a:buChar char="○"/>
            </a:pPr>
            <a:r>
              <a:rPr lang="en-US" sz="1800"/>
              <a:t>Be professional, confident, direct but don’t be afraid to let a little personality shine through!</a:t>
            </a:r>
            <a:endParaRPr sz="1800"/>
          </a:p>
          <a:p>
            <a:pPr indent="-285750" lvl="1" marL="742950" rtl="0" algn="l">
              <a:lnSpc>
                <a:spcPct val="115000"/>
              </a:lnSpc>
              <a:spcBef>
                <a:spcPts val="0"/>
              </a:spcBef>
              <a:spcAft>
                <a:spcPts val="0"/>
              </a:spcAft>
              <a:buSzPts val="1800"/>
              <a:buChar char="○"/>
            </a:pPr>
            <a:r>
              <a:rPr lang="en-US" sz="1800"/>
              <a:t>If you cannot contact a manager, try and find somoene within the organization or internship program. At the very least, maybe try an ex-intern who has been through the program.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0"/>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8" name="Google Shape;228;p30"/>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9" name="Google Shape;229;p30"/>
          <p:cNvSpPr txBox="1"/>
          <p:nvPr/>
        </p:nvSpPr>
        <p:spPr>
          <a:xfrm>
            <a:off x="1163801" y="3200175"/>
            <a:ext cx="7882200" cy="108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Interview Questions You May Receive </a:t>
            </a:r>
            <a:endParaRPr/>
          </a:p>
        </p:txBody>
      </p:sp>
      <p:pic>
        <p:nvPicPr>
          <p:cNvPr id="230" name="Google Shape;230;p30"/>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1"/>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Questions to Anticipate in an Interview</a:t>
            </a:r>
            <a:endParaRPr/>
          </a:p>
        </p:txBody>
      </p:sp>
      <p:sp>
        <p:nvSpPr>
          <p:cNvPr id="237" name="Google Shape;237;p31"/>
          <p:cNvSpPr txBox="1"/>
          <p:nvPr>
            <p:ph idx="1" type="body"/>
          </p:nvPr>
        </p:nvSpPr>
        <p:spPr>
          <a:xfrm>
            <a:off x="564800" y="741275"/>
            <a:ext cx="11018400" cy="4905300"/>
          </a:xfrm>
          <a:prstGeom prst="rect">
            <a:avLst/>
          </a:prstGeom>
          <a:noFill/>
          <a:ln>
            <a:noFill/>
          </a:ln>
        </p:spPr>
        <p:txBody>
          <a:bodyPr anchorCtr="0" anchor="t" bIns="45700" lIns="91425" spcFirstLastPara="1" rIns="91425" wrap="square" tIns="45700">
            <a:noAutofit/>
          </a:bodyPr>
          <a:lstStyle/>
          <a:p>
            <a:pPr indent="0" lvl="0" marL="342900" rtl="0" algn="l">
              <a:lnSpc>
                <a:spcPct val="115000"/>
              </a:lnSpc>
              <a:spcBef>
                <a:spcPts val="500"/>
              </a:spcBef>
              <a:spcAft>
                <a:spcPts val="0"/>
              </a:spcAft>
              <a:buNone/>
            </a:pPr>
            <a:r>
              <a:rPr lang="en-US" sz="1800"/>
              <a:t>Most managers or interviewers will not be familiar with international recruiting processes. When they ask, some may worry that additional paperwork or hurdles will need to be navigated. Having answers and an understanding of the timelines will go a long way towards reassuring these interviewers that you are the right person for the job.</a:t>
            </a:r>
            <a:endParaRPr sz="1800"/>
          </a:p>
          <a:p>
            <a:pPr indent="0" lvl="0" marL="0" rtl="0" algn="l">
              <a:lnSpc>
                <a:spcPct val="115000"/>
              </a:lnSpc>
              <a:spcBef>
                <a:spcPts val="500"/>
              </a:spcBef>
              <a:spcAft>
                <a:spcPts val="0"/>
              </a:spcAft>
              <a:buNone/>
            </a:pPr>
            <a:r>
              <a:t/>
            </a:r>
            <a:endParaRPr sz="100"/>
          </a:p>
          <a:p>
            <a:pPr indent="-342900" lvl="0" marL="457200" rtl="0" algn="l">
              <a:lnSpc>
                <a:spcPct val="115000"/>
              </a:lnSpc>
              <a:spcBef>
                <a:spcPts val="500"/>
              </a:spcBef>
              <a:spcAft>
                <a:spcPts val="0"/>
              </a:spcAft>
              <a:buSzPts val="1800"/>
              <a:buAutoNum type="arabicPeriod"/>
            </a:pPr>
            <a:r>
              <a:rPr lang="en-US" sz="1800"/>
              <a:t>Are you authorized to work in the United States?</a:t>
            </a:r>
            <a:endParaRPr sz="1800"/>
          </a:p>
          <a:p>
            <a:pPr indent="0" lvl="0" marL="914400" rtl="0" algn="l">
              <a:lnSpc>
                <a:spcPct val="115000"/>
              </a:lnSpc>
              <a:spcBef>
                <a:spcPts val="500"/>
              </a:spcBef>
              <a:spcAft>
                <a:spcPts val="0"/>
              </a:spcAft>
              <a:buNone/>
            </a:pPr>
            <a:r>
              <a:rPr lang="en-US" sz="1800"/>
              <a:t>Yes, with CPT, OPT and long term with an H1B visa. If you have the time, tell them that with a written offer letter with start and end dates, you can work there as an intern.</a:t>
            </a:r>
            <a:endParaRPr sz="1800"/>
          </a:p>
          <a:p>
            <a:pPr indent="0" lvl="0" marL="914400" rtl="0" algn="l">
              <a:lnSpc>
                <a:spcPct val="115000"/>
              </a:lnSpc>
              <a:spcBef>
                <a:spcPts val="500"/>
              </a:spcBef>
              <a:spcAft>
                <a:spcPts val="0"/>
              </a:spcAft>
              <a:buNone/>
            </a:pPr>
            <a:r>
              <a:t/>
            </a:r>
            <a:endParaRPr sz="1000"/>
          </a:p>
          <a:p>
            <a:pPr indent="-342900" lvl="0" marL="457200" rtl="0" algn="l">
              <a:lnSpc>
                <a:spcPct val="115000"/>
              </a:lnSpc>
              <a:spcBef>
                <a:spcPts val="500"/>
              </a:spcBef>
              <a:spcAft>
                <a:spcPts val="0"/>
              </a:spcAft>
              <a:buSzPts val="1800"/>
              <a:buAutoNum type="arabicPeriod"/>
            </a:pPr>
            <a:r>
              <a:rPr lang="en-US" sz="1800"/>
              <a:t>Do you plan to stay in the US?</a:t>
            </a:r>
            <a:endParaRPr sz="1800"/>
          </a:p>
          <a:p>
            <a:pPr indent="0" lvl="0" marL="914400" rtl="0" algn="l">
              <a:lnSpc>
                <a:spcPct val="115000"/>
              </a:lnSpc>
              <a:spcBef>
                <a:spcPts val="500"/>
              </a:spcBef>
              <a:spcAft>
                <a:spcPts val="0"/>
              </a:spcAft>
              <a:buNone/>
            </a:pPr>
            <a:r>
              <a:rPr lang="en-US" sz="1800"/>
              <a:t>This one is up to you, and it is a good sign if they are asking about your long term plans. Have an answer, be honest and connect it with your goals for applying to the internship.</a:t>
            </a:r>
            <a:endParaRPr sz="1800"/>
          </a:p>
          <a:p>
            <a:pPr indent="0" lvl="0" marL="914400" rtl="0" algn="l">
              <a:lnSpc>
                <a:spcPct val="115000"/>
              </a:lnSpc>
              <a:spcBef>
                <a:spcPts val="500"/>
              </a:spcBef>
              <a:spcAft>
                <a:spcPts val="0"/>
              </a:spcAft>
              <a:buNone/>
            </a:pPr>
            <a:r>
              <a:t/>
            </a:r>
            <a:endParaRPr sz="1000"/>
          </a:p>
          <a:p>
            <a:pPr indent="-342900" lvl="0" marL="457200" rtl="0" algn="l">
              <a:lnSpc>
                <a:spcPct val="115000"/>
              </a:lnSpc>
              <a:spcBef>
                <a:spcPts val="500"/>
              </a:spcBef>
              <a:spcAft>
                <a:spcPts val="0"/>
              </a:spcAft>
              <a:buSzPts val="1800"/>
              <a:buAutoNum type="arabicPeriod"/>
            </a:pPr>
            <a:r>
              <a:rPr lang="en-US" sz="1800"/>
              <a:t>When are you graduating? And do you have STEM designation?</a:t>
            </a:r>
            <a:endParaRPr sz="1800"/>
          </a:p>
          <a:p>
            <a:pPr indent="0" lvl="0" marL="914400" rtl="0" algn="l">
              <a:lnSpc>
                <a:spcPct val="115000"/>
              </a:lnSpc>
              <a:spcBef>
                <a:spcPts val="500"/>
              </a:spcBef>
              <a:spcAft>
                <a:spcPts val="0"/>
              </a:spcAft>
              <a:buNone/>
            </a:pPr>
            <a:r>
              <a:rPr lang="en-US" sz="1800"/>
              <a:t>Some employers will be anticipating your H1B application, a STEM designation gives them more time to process your application and can improve your chances of obtaining an H1B visa.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4" name="Google Shape;244;p32"/>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45" name="Google Shape;245;p32"/>
          <p:cNvSpPr txBox="1"/>
          <p:nvPr/>
        </p:nvSpPr>
        <p:spPr>
          <a:xfrm>
            <a:off x="1163801" y="3200175"/>
            <a:ext cx="7882200" cy="108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What to Expect from Part 2 of this Series...</a:t>
            </a:r>
            <a:endParaRPr/>
          </a:p>
        </p:txBody>
      </p:sp>
      <p:pic>
        <p:nvPicPr>
          <p:cNvPr id="246" name="Google Shape;246;p32"/>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Part 2 of the International Recruiting in Tech Series</a:t>
            </a:r>
            <a:endParaRPr/>
          </a:p>
        </p:txBody>
      </p:sp>
      <p:sp>
        <p:nvSpPr>
          <p:cNvPr id="253" name="Google Shape;253;p33"/>
          <p:cNvSpPr txBox="1"/>
          <p:nvPr>
            <p:ph idx="1" type="body"/>
          </p:nvPr>
        </p:nvSpPr>
        <p:spPr>
          <a:xfrm>
            <a:off x="564800" y="741275"/>
            <a:ext cx="11018400" cy="4905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500"/>
              </a:spcBef>
              <a:spcAft>
                <a:spcPts val="0"/>
              </a:spcAft>
              <a:buNone/>
            </a:pPr>
            <a:r>
              <a:rPr lang="en-US" sz="2200"/>
              <a:t>In Mod 2 we will be hosting another event in this series with a panel of Georgetown MSB Alumni who navigated this process and are living their tech life dreams. Some of these students converted their internships into full-time, others recruited again in their 2nd year.</a:t>
            </a:r>
            <a:endParaRPr sz="2200"/>
          </a:p>
          <a:p>
            <a:pPr indent="0" lvl="0" marL="0" rtl="0" algn="l">
              <a:lnSpc>
                <a:spcPct val="115000"/>
              </a:lnSpc>
              <a:spcBef>
                <a:spcPts val="500"/>
              </a:spcBef>
              <a:spcAft>
                <a:spcPts val="0"/>
              </a:spcAft>
              <a:buNone/>
            </a:pPr>
            <a:r>
              <a:t/>
            </a:r>
            <a:endParaRPr sz="2200"/>
          </a:p>
          <a:p>
            <a:pPr indent="0" lvl="0" marL="0" rtl="0" algn="l">
              <a:lnSpc>
                <a:spcPct val="115000"/>
              </a:lnSpc>
              <a:spcBef>
                <a:spcPts val="500"/>
              </a:spcBef>
              <a:spcAft>
                <a:spcPts val="0"/>
              </a:spcAft>
              <a:buNone/>
            </a:pPr>
            <a:r>
              <a:rPr lang="en-US" sz="2200"/>
              <a:t>We will also be discussing tips and tactics for maximizing your internship experience and setting yourself up for a return offer. </a:t>
            </a:r>
            <a:endParaRPr sz="2200"/>
          </a:p>
          <a:p>
            <a:pPr indent="0" lvl="0" marL="0" rtl="0" algn="l">
              <a:lnSpc>
                <a:spcPct val="115000"/>
              </a:lnSpc>
              <a:spcBef>
                <a:spcPts val="500"/>
              </a:spcBef>
              <a:spcAft>
                <a:spcPts val="0"/>
              </a:spcAft>
              <a:buNone/>
            </a:pPr>
            <a:r>
              <a:t/>
            </a:r>
            <a:endParaRPr sz="2200"/>
          </a:p>
          <a:p>
            <a:pPr indent="0" lvl="0" marL="0" rtl="0" algn="l">
              <a:lnSpc>
                <a:spcPct val="115000"/>
              </a:lnSpc>
              <a:spcBef>
                <a:spcPts val="500"/>
              </a:spcBef>
              <a:spcAft>
                <a:spcPts val="0"/>
              </a:spcAft>
              <a:buNone/>
            </a:pPr>
            <a:r>
              <a:rPr lang="en-US" sz="2200"/>
              <a:t>	</a:t>
            </a:r>
            <a:r>
              <a:rPr b="1" lang="en-US" sz="1700"/>
              <a:t>Hint:</a:t>
            </a:r>
            <a:r>
              <a:rPr lang="en-US" sz="1700"/>
              <a:t> NETWORKING NEVER ENDS! Also, you’ll need to make slide decks much better than this one… </a:t>
            </a:r>
            <a:endParaRPr sz="1700"/>
          </a:p>
          <a:p>
            <a:pPr indent="0" lvl="0" marL="0" rtl="0" algn="l">
              <a:lnSpc>
                <a:spcPct val="115000"/>
              </a:lnSpc>
              <a:spcBef>
                <a:spcPts val="500"/>
              </a:spcBef>
              <a:spcAft>
                <a:spcPts val="0"/>
              </a:spcAft>
              <a:buNone/>
            </a:pPr>
            <a:r>
              <a:t/>
            </a:r>
            <a:endParaRPr sz="2200"/>
          </a:p>
          <a:p>
            <a:pPr indent="0" lvl="0" marL="0" rtl="0" algn="ctr">
              <a:lnSpc>
                <a:spcPct val="115000"/>
              </a:lnSpc>
              <a:spcBef>
                <a:spcPts val="500"/>
              </a:spcBef>
              <a:spcAft>
                <a:spcPts val="0"/>
              </a:spcAft>
              <a:buNone/>
            </a:pPr>
            <a:r>
              <a:rPr lang="en-US" sz="2200"/>
              <a:t>See you then!</a:t>
            </a:r>
            <a:endParaRPr sz="2200"/>
          </a:p>
          <a:p>
            <a:pPr indent="0" lvl="0" marL="0" rtl="0" algn="l">
              <a:lnSpc>
                <a:spcPct val="115000"/>
              </a:lnSpc>
              <a:spcBef>
                <a:spcPts val="500"/>
              </a:spcBef>
              <a:spcAft>
                <a:spcPts val="0"/>
              </a:spcAft>
              <a:buNone/>
            </a:pPr>
            <a:r>
              <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ctrTitle"/>
          </p:nvPr>
        </p:nvSpPr>
        <p:spPr>
          <a:xfrm>
            <a:off x="570375" y="937600"/>
            <a:ext cx="10707900" cy="4817100"/>
          </a:xfrm>
          <a:prstGeom prst="rect">
            <a:avLst/>
          </a:prstGeom>
        </p:spPr>
        <p:txBody>
          <a:bodyPr anchorCtr="0" anchor="t" bIns="45700" lIns="91425" spcFirstLastPara="1" rIns="91425" wrap="square" tIns="45700">
            <a:noAutofit/>
          </a:bodyPr>
          <a:lstStyle/>
          <a:p>
            <a:pPr indent="0" lvl="0" marL="0" rtl="0" algn="l">
              <a:lnSpc>
                <a:spcPct val="150000"/>
              </a:lnSpc>
              <a:spcBef>
                <a:spcPts val="1000"/>
              </a:spcBef>
              <a:spcAft>
                <a:spcPts val="0"/>
              </a:spcAft>
              <a:buNone/>
            </a:pPr>
            <a:r>
              <a:rPr lang="en-US" sz="2200">
                <a:solidFill>
                  <a:schemeClr val="accent1"/>
                </a:solidFill>
              </a:rPr>
              <a:t>Welcome!</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General F1 Visa Overview</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Types of Companies to Look For</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Steps to Take When You Find a Position You Like</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Networking Approaches</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Interview Questions you May Receive</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What to Expect from Part II of this Event (in Mod 2)</a:t>
            </a:r>
            <a:endParaRPr sz="2200">
              <a:solidFill>
                <a:schemeClr val="accent1"/>
              </a:solidFill>
            </a:endParaRPr>
          </a:p>
          <a:p>
            <a:pPr indent="0" lvl="0" marL="0" rtl="0" algn="l">
              <a:lnSpc>
                <a:spcPct val="150000"/>
              </a:lnSpc>
              <a:spcBef>
                <a:spcPts val="1000"/>
              </a:spcBef>
              <a:spcAft>
                <a:spcPts val="0"/>
              </a:spcAft>
              <a:buNone/>
            </a:pPr>
            <a:r>
              <a:rPr lang="en-US" sz="2200">
                <a:solidFill>
                  <a:schemeClr val="accent1"/>
                </a:solidFill>
              </a:rPr>
              <a:t>Q&amp;A</a:t>
            </a:r>
            <a:endParaRPr sz="2200">
              <a:solidFill>
                <a:schemeClr val="accent1"/>
              </a:solidFill>
            </a:endParaRPr>
          </a:p>
          <a:p>
            <a:pPr indent="0" lvl="0" marL="0" rtl="0" algn="l">
              <a:spcBef>
                <a:spcPts val="0"/>
              </a:spcBef>
              <a:spcAft>
                <a:spcPts val="0"/>
              </a:spcAft>
              <a:buNone/>
            </a:pPr>
            <a:r>
              <a:t/>
            </a:r>
            <a:endParaRPr/>
          </a:p>
        </p:txBody>
      </p:sp>
      <p:sp>
        <p:nvSpPr>
          <p:cNvPr id="99" name="Google Shape;99;p16"/>
          <p:cNvSpPr txBox="1"/>
          <p:nvPr/>
        </p:nvSpPr>
        <p:spPr>
          <a:xfrm>
            <a:off x="349441" y="301609"/>
            <a:ext cx="10969800" cy="78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2D50"/>
              </a:buClr>
              <a:buSzPts val="3600"/>
              <a:buFont typeface="Helvetica Neue"/>
              <a:buNone/>
            </a:pPr>
            <a:r>
              <a:rPr b="1" lang="en-US" sz="3600">
                <a:solidFill>
                  <a:srgbClr val="002D50"/>
                </a:solidFill>
                <a:latin typeface="Helvetica Neue"/>
                <a:ea typeface="Helvetica Neue"/>
                <a:cs typeface="Helvetica Neue"/>
                <a:sym typeface="Helvetica Neue"/>
              </a:rPr>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4"/>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0" name="Google Shape;260;p34"/>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34"/>
          <p:cNvSpPr txBox="1"/>
          <p:nvPr/>
        </p:nvSpPr>
        <p:spPr>
          <a:xfrm>
            <a:off x="1163801" y="3200175"/>
            <a:ext cx="7882200" cy="108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What to do next?</a:t>
            </a:r>
            <a:endParaRPr/>
          </a:p>
        </p:txBody>
      </p:sp>
      <p:pic>
        <p:nvPicPr>
          <p:cNvPr id="262" name="Google Shape;262;p34"/>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5"/>
          <p:cNvSpPr txBox="1"/>
          <p:nvPr>
            <p:ph type="title"/>
          </p:nvPr>
        </p:nvSpPr>
        <p:spPr>
          <a:xfrm>
            <a:off x="132156" y="189369"/>
            <a:ext cx="11578800" cy="78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Your next steps:</a:t>
            </a:r>
            <a:endParaRPr/>
          </a:p>
        </p:txBody>
      </p:sp>
      <p:sp>
        <p:nvSpPr>
          <p:cNvPr id="269" name="Google Shape;269;p35"/>
          <p:cNvSpPr txBox="1"/>
          <p:nvPr>
            <p:ph idx="1" type="body"/>
          </p:nvPr>
        </p:nvSpPr>
        <p:spPr>
          <a:xfrm>
            <a:off x="564800" y="893675"/>
            <a:ext cx="11310000" cy="49053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500"/>
              </a:spcBef>
              <a:spcAft>
                <a:spcPts val="0"/>
              </a:spcAft>
              <a:buSzPts val="2100"/>
              <a:buAutoNum type="arabicPeriod"/>
            </a:pPr>
            <a:r>
              <a:rPr lang="en-US" sz="2200"/>
              <a:t>Put the time in now! Some companies have deadlines quickly approaching, don’t miss them! </a:t>
            </a:r>
            <a:endParaRPr sz="2200"/>
          </a:p>
          <a:p>
            <a:pPr indent="-368300" lvl="0" marL="457200" rtl="0" algn="l">
              <a:lnSpc>
                <a:spcPct val="115000"/>
              </a:lnSpc>
              <a:spcBef>
                <a:spcPts val="0"/>
              </a:spcBef>
              <a:spcAft>
                <a:spcPts val="0"/>
              </a:spcAft>
              <a:buSzPts val="2200"/>
              <a:buAutoNum type="arabicPeriod"/>
            </a:pPr>
            <a:r>
              <a:rPr lang="en-US" sz="2200"/>
              <a:t>If you can’t tell, a complete application process could take a couple of weeks, have many going at the same time and come up with a tracking system for yourself. </a:t>
            </a:r>
            <a:endParaRPr sz="2200"/>
          </a:p>
          <a:p>
            <a:pPr indent="-368300" lvl="0" marL="457200" rtl="0" algn="l">
              <a:lnSpc>
                <a:spcPct val="115000"/>
              </a:lnSpc>
              <a:spcBef>
                <a:spcPts val="0"/>
              </a:spcBef>
              <a:spcAft>
                <a:spcPts val="0"/>
              </a:spcAft>
              <a:buSzPts val="2200"/>
              <a:buAutoNum type="arabicPeriod"/>
            </a:pPr>
            <a:r>
              <a:rPr lang="en-US" sz="2200"/>
              <a:t>Quality matters, but some of this is a numbers game, apply to as many opportunities as you can. Prioritize the ones you really want, but you want to give yourself </a:t>
            </a:r>
            <a:r>
              <a:rPr lang="en-US" sz="2200"/>
              <a:t>options…</a:t>
            </a:r>
            <a:endParaRPr sz="2200"/>
          </a:p>
          <a:p>
            <a:pPr indent="-368300" lvl="0" marL="457200" rtl="0" algn="l">
              <a:lnSpc>
                <a:spcPct val="115000"/>
              </a:lnSpc>
              <a:spcBef>
                <a:spcPts val="0"/>
              </a:spcBef>
              <a:spcAft>
                <a:spcPts val="0"/>
              </a:spcAft>
              <a:buSzPts val="2200"/>
              <a:buAutoNum type="arabicPeriod"/>
            </a:pPr>
            <a:r>
              <a:rPr lang="en-US" sz="2200"/>
              <a:t>Attend company events, do research on the industry, market and products. Have some talking points or interesting news stories to bring up in networking or interviews.</a:t>
            </a:r>
            <a:endParaRPr sz="2200"/>
          </a:p>
          <a:p>
            <a:pPr indent="-368300" lvl="0" marL="457200" rtl="0" algn="l">
              <a:lnSpc>
                <a:spcPct val="115000"/>
              </a:lnSpc>
              <a:spcBef>
                <a:spcPts val="0"/>
              </a:spcBef>
              <a:spcAft>
                <a:spcPts val="0"/>
              </a:spcAft>
              <a:buSzPts val="2200"/>
              <a:buAutoNum type="arabicPeriod"/>
            </a:pPr>
            <a:r>
              <a:rPr b="1" lang="en-US" sz="2200"/>
              <a:t>Reach out to myself or anyone on the tech club board! </a:t>
            </a:r>
            <a:r>
              <a:rPr lang="en-US" sz="2200"/>
              <a:t>If you have an interview coming up, ask the WhatsApp group if anyone has interviewed there. </a:t>
            </a:r>
            <a:endParaRPr sz="2200"/>
          </a:p>
          <a:p>
            <a:pPr indent="0" lvl="0" marL="0" rtl="0" algn="l">
              <a:lnSpc>
                <a:spcPct val="115000"/>
              </a:lnSpc>
              <a:spcBef>
                <a:spcPts val="500"/>
              </a:spcBef>
              <a:spcAft>
                <a:spcPts val="0"/>
              </a:spcAft>
              <a:buNone/>
            </a:pPr>
            <a:r>
              <a:t/>
            </a:r>
            <a:endParaRPr sz="1000"/>
          </a:p>
          <a:p>
            <a:pPr indent="0" lvl="0" marL="0" rtl="0" algn="ctr">
              <a:lnSpc>
                <a:spcPct val="115000"/>
              </a:lnSpc>
              <a:spcBef>
                <a:spcPts val="500"/>
              </a:spcBef>
              <a:spcAft>
                <a:spcPts val="0"/>
              </a:spcAft>
              <a:buNone/>
            </a:pPr>
            <a:r>
              <a:rPr b="1" lang="en-US" sz="2200"/>
              <a:t>Your success is our success! Count on us, we can give you advice specific to your situation, schedule mock interviews or help you decide between different roles. </a:t>
            </a:r>
            <a:endParaRPr b="1"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6"/>
          <p:cNvPicPr preferRelativeResize="0"/>
          <p:nvPr/>
        </p:nvPicPr>
        <p:blipFill rotWithShape="1">
          <a:blip r:embed="rId3">
            <a:alphaModFix/>
          </a:blip>
          <a:srcRect b="10814" l="182" r="0" t="5040"/>
          <a:stretch/>
        </p:blipFill>
        <p:spPr>
          <a:xfrm>
            <a:off x="-10572" y="-1"/>
            <a:ext cx="12199398" cy="6858001"/>
          </a:xfrm>
          <a:prstGeom prst="rect">
            <a:avLst/>
          </a:prstGeom>
          <a:noFill/>
          <a:ln>
            <a:noFill/>
          </a:ln>
        </p:spPr>
      </p:pic>
      <p:sp>
        <p:nvSpPr>
          <p:cNvPr id="276" name="Google Shape;276;p36"/>
          <p:cNvSpPr/>
          <p:nvPr/>
        </p:nvSpPr>
        <p:spPr>
          <a:xfrm>
            <a:off x="6318771" y="0"/>
            <a:ext cx="5870100" cy="6858000"/>
          </a:xfrm>
          <a:prstGeom prst="rect">
            <a:avLst/>
          </a:prstGeom>
          <a:solidFill>
            <a:srgbClr val="011B3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36"/>
          <p:cNvSpPr txBox="1"/>
          <p:nvPr>
            <p:ph type="title"/>
          </p:nvPr>
        </p:nvSpPr>
        <p:spPr>
          <a:xfrm>
            <a:off x="6627710" y="542825"/>
            <a:ext cx="5101485" cy="70508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BBBCBC"/>
              </a:buClr>
              <a:buSzPts val="3600"/>
              <a:buFont typeface="Helvetica Neue"/>
              <a:buNone/>
            </a:pPr>
            <a:r>
              <a:rPr lang="en-US">
                <a:solidFill>
                  <a:srgbClr val="BBBCBC"/>
                </a:solidFill>
              </a:rPr>
              <a:t>Connect with us</a:t>
            </a:r>
            <a:endParaRPr i="0" sz="2000">
              <a:solidFill>
                <a:srgbClr val="BBBCBC"/>
              </a:solidFill>
            </a:endParaRPr>
          </a:p>
        </p:txBody>
      </p:sp>
      <p:sp>
        <p:nvSpPr>
          <p:cNvPr id="278" name="Google Shape;278;p36"/>
          <p:cNvSpPr txBox="1"/>
          <p:nvPr/>
        </p:nvSpPr>
        <p:spPr>
          <a:xfrm>
            <a:off x="6420550" y="1412150"/>
            <a:ext cx="5305800" cy="426870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Alexa</a:t>
            </a:r>
            <a:r>
              <a:rPr lang="en-US" sz="2000">
                <a:solidFill>
                  <a:srgbClr val="FFFFFF"/>
                </a:solidFill>
                <a:latin typeface="Lora"/>
                <a:ea typeface="Lora"/>
                <a:cs typeface="Lora"/>
                <a:sym typeface="Lora"/>
              </a:rPr>
              <a:t> - Co-President (ace74)</a:t>
            </a:r>
            <a:br>
              <a:rPr lang="en-US" sz="2000">
                <a:solidFill>
                  <a:srgbClr val="FFFFFF"/>
                </a:solidFill>
                <a:latin typeface="Lora"/>
                <a:ea typeface="Lora"/>
                <a:cs typeface="Lora"/>
                <a:sym typeface="Lora"/>
              </a:rPr>
            </a:br>
            <a:r>
              <a:rPr b="1" lang="en-US" sz="2000">
                <a:solidFill>
                  <a:srgbClr val="FFFFFF"/>
                </a:solidFill>
                <a:latin typeface="Lora"/>
                <a:ea typeface="Lora"/>
                <a:cs typeface="Lora"/>
                <a:sym typeface="Lora"/>
              </a:rPr>
              <a:t>Jason</a:t>
            </a:r>
            <a:r>
              <a:rPr lang="en-US" sz="2000">
                <a:solidFill>
                  <a:srgbClr val="FFFFFF"/>
                </a:solidFill>
                <a:latin typeface="Lora"/>
                <a:ea typeface="Lora"/>
                <a:cs typeface="Lora"/>
                <a:sym typeface="Lora"/>
              </a:rPr>
              <a:t> - Co-President (jg2003)</a:t>
            </a:r>
            <a:endParaRPr sz="2000">
              <a:solidFill>
                <a:schemeClr val="lt1"/>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Rob</a:t>
            </a:r>
            <a:r>
              <a:rPr lang="en-US" sz="2000">
                <a:solidFill>
                  <a:srgbClr val="FFFFFF"/>
                </a:solidFill>
                <a:latin typeface="Lora"/>
                <a:ea typeface="Lora"/>
                <a:cs typeface="Lora"/>
                <a:sym typeface="Lora"/>
              </a:rPr>
              <a:t> - VP Career Day &amp; Alumni (rb1693)</a:t>
            </a:r>
            <a:endParaRPr sz="2000">
              <a:solidFill>
                <a:srgbClr val="FFFFFF"/>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Sajan</a:t>
            </a:r>
            <a:r>
              <a:rPr lang="en-US" sz="2000">
                <a:solidFill>
                  <a:srgbClr val="FFFFFF"/>
                </a:solidFill>
                <a:latin typeface="Lora"/>
                <a:ea typeface="Lora"/>
                <a:cs typeface="Lora"/>
                <a:sym typeface="Lora"/>
              </a:rPr>
              <a:t> - VP Career Day (sb1935)</a:t>
            </a:r>
            <a:br>
              <a:rPr lang="en-US" sz="2000">
                <a:solidFill>
                  <a:srgbClr val="FFFFFF"/>
                </a:solidFill>
                <a:latin typeface="Lora"/>
                <a:ea typeface="Lora"/>
                <a:cs typeface="Lora"/>
                <a:sym typeface="Lora"/>
              </a:rPr>
            </a:br>
            <a:r>
              <a:rPr b="1" lang="en-US" sz="2000">
                <a:solidFill>
                  <a:srgbClr val="FFFFFF"/>
                </a:solidFill>
                <a:latin typeface="Lora"/>
                <a:ea typeface="Lora"/>
                <a:cs typeface="Lora"/>
                <a:sym typeface="Lora"/>
              </a:rPr>
              <a:t>Xinyu </a:t>
            </a:r>
            <a:r>
              <a:rPr lang="en-US" sz="2000">
                <a:solidFill>
                  <a:srgbClr val="FFFFFF"/>
                </a:solidFill>
                <a:latin typeface="Lora"/>
                <a:ea typeface="Lora"/>
                <a:cs typeface="Lora"/>
                <a:sym typeface="Lora"/>
              </a:rPr>
              <a:t>- VP Flex (xf41)</a:t>
            </a:r>
            <a:endParaRPr sz="2000" u="sng">
              <a:solidFill>
                <a:srgbClr val="FFFFFF"/>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Christine</a:t>
            </a:r>
            <a:r>
              <a:rPr lang="en-US" sz="2000">
                <a:solidFill>
                  <a:srgbClr val="FFFFFF"/>
                </a:solidFill>
                <a:latin typeface="Lora"/>
                <a:ea typeface="Lora"/>
                <a:cs typeface="Lora"/>
                <a:sym typeface="Lora"/>
              </a:rPr>
              <a:t> -  VP Comms and Tech (sk2070)</a:t>
            </a:r>
            <a:endParaRPr sz="2000">
              <a:solidFill>
                <a:srgbClr val="FFFFFF"/>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Krishna</a:t>
            </a:r>
            <a:r>
              <a:rPr lang="en-US" sz="2000">
                <a:solidFill>
                  <a:srgbClr val="FFFFFF"/>
                </a:solidFill>
                <a:latin typeface="Lora"/>
                <a:ea typeface="Lora"/>
                <a:cs typeface="Lora"/>
                <a:sym typeface="Lora"/>
              </a:rPr>
              <a:t> - VP Finance (kn516)</a:t>
            </a:r>
            <a:endParaRPr sz="2000">
              <a:solidFill>
                <a:srgbClr val="FFFFFF"/>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Franco</a:t>
            </a:r>
            <a:r>
              <a:rPr lang="en-US" sz="2000">
                <a:solidFill>
                  <a:srgbClr val="FFFFFF"/>
                </a:solidFill>
                <a:latin typeface="Lora"/>
                <a:ea typeface="Lora"/>
                <a:cs typeface="Lora"/>
                <a:sym typeface="Lora"/>
              </a:rPr>
              <a:t> - VP Diversity &amp; Inclusion (fnf6)</a:t>
            </a:r>
            <a:endParaRPr sz="2000">
              <a:solidFill>
                <a:srgbClr val="FFFFFF"/>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Sarat</a:t>
            </a:r>
            <a:r>
              <a:rPr lang="en-US" sz="2000">
                <a:solidFill>
                  <a:srgbClr val="FFFFFF"/>
                </a:solidFill>
                <a:latin typeface="Lora"/>
                <a:ea typeface="Lora"/>
                <a:cs typeface="Lora"/>
                <a:sym typeface="Lora"/>
              </a:rPr>
              <a:t> - VP Case Competition (ssb113)</a:t>
            </a:r>
            <a:endParaRPr sz="2000">
              <a:solidFill>
                <a:srgbClr val="FFFFFF"/>
              </a:solidFill>
              <a:latin typeface="Lora"/>
              <a:ea typeface="Lora"/>
              <a:cs typeface="Lora"/>
              <a:sym typeface="Lora"/>
            </a:endParaRPr>
          </a:p>
          <a:p>
            <a:pPr indent="0" lvl="0" marL="0" marR="0" rtl="0" algn="l">
              <a:lnSpc>
                <a:spcPct val="150000"/>
              </a:lnSpc>
              <a:spcBef>
                <a:spcPts val="0"/>
              </a:spcBef>
              <a:spcAft>
                <a:spcPts val="0"/>
              </a:spcAft>
              <a:buNone/>
            </a:pPr>
            <a:r>
              <a:rPr b="1" lang="en-US" sz="2000">
                <a:solidFill>
                  <a:srgbClr val="FFFFFF"/>
                </a:solidFill>
                <a:latin typeface="Lora"/>
                <a:ea typeface="Lora"/>
                <a:cs typeface="Lora"/>
                <a:sym typeface="Lora"/>
              </a:rPr>
              <a:t>Olivia</a:t>
            </a:r>
            <a:r>
              <a:rPr lang="en-US" sz="2000">
                <a:solidFill>
                  <a:srgbClr val="FFFFFF"/>
                </a:solidFill>
                <a:latin typeface="Lora"/>
                <a:ea typeface="Lora"/>
                <a:cs typeface="Lora"/>
                <a:sym typeface="Lora"/>
              </a:rPr>
              <a:t> - VP Social (qhz2)</a:t>
            </a:r>
            <a:endParaRPr sz="2000">
              <a:solidFill>
                <a:srgbClr val="FFFFFF"/>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7"/>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5" name="Google Shape;285;p37"/>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6" name="Google Shape;286;p37"/>
          <p:cNvSpPr txBox="1"/>
          <p:nvPr/>
        </p:nvSpPr>
        <p:spPr>
          <a:xfrm>
            <a:off x="2952213" y="2278432"/>
            <a:ext cx="6284400" cy="1087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Q&amp;A</a:t>
            </a:r>
            <a:endParaRPr/>
          </a:p>
        </p:txBody>
      </p:sp>
      <p:sp>
        <p:nvSpPr>
          <p:cNvPr id="287" name="Google Shape;287;p37"/>
          <p:cNvSpPr txBox="1"/>
          <p:nvPr/>
        </p:nvSpPr>
        <p:spPr>
          <a:xfrm>
            <a:off x="3395613" y="3365916"/>
            <a:ext cx="5397600" cy="730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Arial"/>
              <a:buNone/>
            </a:pPr>
            <a:r>
              <a:rPr lang="en-US" sz="2800">
                <a:solidFill>
                  <a:schemeClr val="lt1"/>
                </a:solidFill>
                <a:latin typeface="Helvetica Neue"/>
                <a:ea typeface="Helvetica Neue"/>
                <a:cs typeface="Helvetica Neue"/>
                <a:sym typeface="Helvetica Neue"/>
              </a:rPr>
              <a:t>Ask whatever’s on your mind!</a:t>
            </a:r>
            <a:endParaRPr/>
          </a:p>
        </p:txBody>
      </p:sp>
      <p:pic>
        <p:nvPicPr>
          <p:cNvPr id="288" name="Google Shape;288;p37"/>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pic>
        <p:nvPicPr>
          <p:cNvPr id="289" name="Google Shape;289;p37"/>
          <p:cNvPicPr preferRelativeResize="0"/>
          <p:nvPr/>
        </p:nvPicPr>
        <p:blipFill>
          <a:blip r:embed="rId4">
            <a:alphaModFix/>
          </a:blip>
          <a:stretch>
            <a:fillRect/>
          </a:stretch>
        </p:blipFill>
        <p:spPr>
          <a:xfrm>
            <a:off x="5167738" y="4401225"/>
            <a:ext cx="1853225" cy="1790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284556" y="341769"/>
            <a:ext cx="11578885" cy="77362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2D50"/>
              </a:buClr>
              <a:buSzPts val="3600"/>
              <a:buFont typeface="Helvetica Neue"/>
              <a:buNone/>
            </a:pPr>
            <a:r>
              <a:rPr lang="en-US"/>
              <a:t>Welcome to Tech Club and Your Journey Towards an Internship in Tech!</a:t>
            </a:r>
            <a:endParaRPr/>
          </a:p>
        </p:txBody>
      </p:sp>
      <p:sp>
        <p:nvSpPr>
          <p:cNvPr id="106" name="Google Shape;106;p17"/>
          <p:cNvSpPr txBox="1"/>
          <p:nvPr/>
        </p:nvSpPr>
        <p:spPr>
          <a:xfrm>
            <a:off x="6242650" y="26410488"/>
            <a:ext cx="5833209" cy="820738"/>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b="1" i="0" lang="en-US" sz="2000" u="none" cap="none" strike="noStrike">
                <a:solidFill>
                  <a:schemeClr val="dk1"/>
                </a:solidFill>
                <a:latin typeface="Helvetica Neue"/>
                <a:ea typeface="Helvetica Neue"/>
                <a:cs typeface="Helvetica Neue"/>
                <a:sym typeface="Helvetica Neue"/>
              </a:rPr>
              <a:t>Bulleted Text Style Title—</a:t>
            </a:r>
            <a:br>
              <a:rPr b="1" i="0" lang="en-US" sz="2000" u="none" cap="none" strike="noStrike">
                <a:solidFill>
                  <a:schemeClr val="dk1"/>
                </a:solidFill>
                <a:latin typeface="Helvetica Neue"/>
                <a:ea typeface="Helvetica Neue"/>
                <a:cs typeface="Helvetica Neue"/>
                <a:sym typeface="Helvetica Neue"/>
              </a:rPr>
            </a:br>
            <a:r>
              <a:rPr b="1" i="0" lang="en-US" sz="2000" u="none" cap="none" strike="noStrike">
                <a:solidFill>
                  <a:schemeClr val="dk1"/>
                </a:solidFill>
                <a:latin typeface="Helvetica Neue"/>
                <a:ea typeface="Helvetica Neue"/>
                <a:cs typeface="Helvetica Neue"/>
                <a:sym typeface="Helvetica Neue"/>
              </a:rPr>
              <a:t>Helvetica Neue 20pt Bold</a:t>
            </a:r>
            <a:endParaRPr/>
          </a:p>
        </p:txBody>
      </p:sp>
      <p:sp>
        <p:nvSpPr>
          <p:cNvPr id="107" name="Google Shape;107;p17"/>
          <p:cNvSpPr txBox="1"/>
          <p:nvPr>
            <p:ph idx="1" type="body"/>
          </p:nvPr>
        </p:nvSpPr>
        <p:spPr>
          <a:xfrm>
            <a:off x="284550" y="1607249"/>
            <a:ext cx="11578800" cy="3994200"/>
          </a:xfrm>
          <a:prstGeom prst="rect">
            <a:avLst/>
          </a:prstGeom>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2000"/>
              <a:t>Before jumping in, just acknowledge that you’re now a few weeks into your MBA and on the road towards a new (or continued?) career in Tech. Congrats!</a:t>
            </a:r>
            <a:endParaRPr sz="2000"/>
          </a:p>
          <a:p>
            <a:pPr indent="0" lvl="0" marL="457200" rtl="0" algn="l">
              <a:lnSpc>
                <a:spcPct val="115000"/>
              </a:lnSpc>
              <a:spcBef>
                <a:spcPts val="1000"/>
              </a:spcBef>
              <a:spcAft>
                <a:spcPts val="0"/>
              </a:spcAft>
              <a:buNone/>
            </a:pPr>
            <a:r>
              <a:t/>
            </a:r>
            <a:endParaRPr sz="2000"/>
          </a:p>
          <a:p>
            <a:pPr indent="0" lvl="0" marL="457200" rtl="0" algn="l">
              <a:lnSpc>
                <a:spcPct val="115000"/>
              </a:lnSpc>
              <a:spcBef>
                <a:spcPts val="1000"/>
              </a:spcBef>
              <a:spcAft>
                <a:spcPts val="0"/>
              </a:spcAft>
              <a:buNone/>
            </a:pPr>
            <a:r>
              <a:rPr lang="en-US" sz="2000"/>
              <a:t>There will be setbacks and successes over the next few months, never forget to give yourself credit for how far you’ve made it. </a:t>
            </a:r>
            <a:endParaRPr sz="2000"/>
          </a:p>
          <a:p>
            <a:pPr indent="0" lvl="0" marL="457200" rtl="0" algn="l">
              <a:lnSpc>
                <a:spcPct val="115000"/>
              </a:lnSpc>
              <a:spcBef>
                <a:spcPts val="1000"/>
              </a:spcBef>
              <a:spcAft>
                <a:spcPts val="0"/>
              </a:spcAft>
              <a:buNone/>
            </a:pPr>
            <a:r>
              <a:t/>
            </a:r>
            <a:endParaRPr sz="2000"/>
          </a:p>
          <a:p>
            <a:pPr indent="0" lvl="0" marL="457200" rtl="0" algn="l">
              <a:lnSpc>
                <a:spcPct val="115000"/>
              </a:lnSpc>
              <a:spcBef>
                <a:spcPts val="1000"/>
              </a:spcBef>
              <a:spcAft>
                <a:spcPts val="0"/>
              </a:spcAft>
              <a:buNone/>
            </a:pPr>
            <a:r>
              <a:rPr lang="en-US" sz="2000"/>
              <a:t>Don’t lose sight of your original goals for pursuing your MBA!</a:t>
            </a:r>
            <a:endParaRPr sz="2000"/>
          </a:p>
          <a:p>
            <a:pPr indent="0" lvl="0" marL="457200" rtl="0" algn="l">
              <a:lnSpc>
                <a:spcPct val="115000"/>
              </a:lnSpc>
              <a:spcBef>
                <a:spcPts val="1000"/>
              </a:spcBef>
              <a:spcAft>
                <a:spcPts val="0"/>
              </a:spcAft>
              <a:buNone/>
            </a:pPr>
            <a:r>
              <a:t/>
            </a:r>
            <a:endParaRPr sz="2000"/>
          </a:p>
          <a:p>
            <a:pPr indent="0" lvl="0" marL="457200" rtl="0" algn="l">
              <a:lnSpc>
                <a:spcPct val="115000"/>
              </a:lnSpc>
              <a:spcBef>
                <a:spcPts val="1000"/>
              </a:spcBef>
              <a:spcAft>
                <a:spcPts val="1000"/>
              </a:spcAft>
              <a:buNone/>
            </a:pPr>
            <a:r>
              <a:rPr lang="en-US" sz="2000"/>
              <a:t>Cura Personalis! No job is worth being unhappy or unhealthy over, find your dream position and make it happen! We’re here to help!</a:t>
            </a:r>
            <a:endParaRPr sz="2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p:nvPr/>
        </p:nvSpPr>
        <p:spPr>
          <a:xfrm>
            <a:off x="-1" y="1448846"/>
            <a:ext cx="12188826" cy="5409154"/>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18"/>
          <p:cNvSpPr/>
          <p:nvPr/>
        </p:nvSpPr>
        <p:spPr>
          <a:xfrm>
            <a:off x="-1" y="1362775"/>
            <a:ext cx="12188826" cy="92697"/>
          </a:xfrm>
          <a:prstGeom prst="rect">
            <a:avLst/>
          </a:prstGeom>
          <a:solidFill>
            <a:srgbClr val="63666A"/>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18"/>
          <p:cNvSpPr txBox="1"/>
          <p:nvPr/>
        </p:nvSpPr>
        <p:spPr>
          <a:xfrm>
            <a:off x="1163795" y="3200182"/>
            <a:ext cx="6284387" cy="10875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F1 Visa Basics</a:t>
            </a:r>
            <a:endParaRPr/>
          </a:p>
        </p:txBody>
      </p:sp>
      <p:pic>
        <p:nvPicPr>
          <p:cNvPr id="116" name="Google Shape;116;p18"/>
          <p:cNvPicPr preferRelativeResize="0"/>
          <p:nvPr/>
        </p:nvPicPr>
        <p:blipFill rotWithShape="1">
          <a:blip r:embed="rId3">
            <a:alphaModFix/>
          </a:blip>
          <a:srcRect b="0" l="0" r="0" t="0"/>
          <a:stretch/>
        </p:blipFill>
        <p:spPr>
          <a:xfrm>
            <a:off x="6644480" y="424070"/>
            <a:ext cx="4918507" cy="7553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type="title"/>
          </p:nvPr>
        </p:nvSpPr>
        <p:spPr>
          <a:xfrm>
            <a:off x="284556" y="341769"/>
            <a:ext cx="11578800" cy="879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F1 Visa Overview </a:t>
            </a:r>
            <a:endParaRPr/>
          </a:p>
        </p:txBody>
      </p:sp>
      <p:sp>
        <p:nvSpPr>
          <p:cNvPr id="123" name="Google Shape;123;p19"/>
          <p:cNvSpPr txBox="1"/>
          <p:nvPr>
            <p:ph idx="1" type="body"/>
          </p:nvPr>
        </p:nvSpPr>
        <p:spPr>
          <a:xfrm>
            <a:off x="66700" y="957875"/>
            <a:ext cx="12122100" cy="48462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360"/>
              </a:spcBef>
              <a:spcAft>
                <a:spcPts val="0"/>
              </a:spcAft>
              <a:buSzPts val="1900"/>
              <a:buChar char="•"/>
            </a:pPr>
            <a:r>
              <a:rPr lang="en-US" sz="1900"/>
              <a:t>You can begin a job or internship 9 months after your school start date, in the case of MSB, that would be </a:t>
            </a:r>
            <a:r>
              <a:rPr b="1" lang="en-US" sz="1900"/>
              <a:t>May 2nd, 2022</a:t>
            </a:r>
            <a:r>
              <a:rPr lang="en-US" sz="1900"/>
              <a:t>. (this date may vary depending on your circumstances).</a:t>
            </a:r>
            <a:endParaRPr sz="1900"/>
          </a:p>
          <a:p>
            <a:pPr indent="-349250" lvl="0" marL="457200" rtl="0" algn="l">
              <a:lnSpc>
                <a:spcPct val="115000"/>
              </a:lnSpc>
              <a:spcBef>
                <a:spcPts val="1000"/>
              </a:spcBef>
              <a:spcAft>
                <a:spcPts val="0"/>
              </a:spcAft>
              <a:buSzPts val="1900"/>
              <a:buChar char="•"/>
            </a:pPr>
            <a:r>
              <a:rPr lang="en-US" sz="1900"/>
              <a:t>You must receive an offer letter with clear start and end dates and update your I-20 form through Georgetown to receive work authorization. Get familiar with this process, it will be important for you to understand your own requirements. </a:t>
            </a:r>
            <a:endParaRPr sz="1900"/>
          </a:p>
          <a:p>
            <a:pPr indent="-349250" lvl="0" marL="457200" rtl="0" algn="l">
              <a:lnSpc>
                <a:spcPct val="115000"/>
              </a:lnSpc>
              <a:spcBef>
                <a:spcPts val="1000"/>
              </a:spcBef>
              <a:spcAft>
                <a:spcPts val="0"/>
              </a:spcAft>
              <a:buSzPts val="1900"/>
              <a:buChar char="•"/>
            </a:pPr>
            <a:r>
              <a:rPr lang="en-US" sz="1900"/>
              <a:t>You can work for up to 90 days without a social security number under OPT / CPT. This might be an option for certain internships. Ideally, you will have a social security number though.</a:t>
            </a:r>
            <a:endParaRPr sz="1900"/>
          </a:p>
          <a:p>
            <a:pPr indent="-349250" lvl="0" marL="457200" rtl="0" algn="l">
              <a:lnSpc>
                <a:spcPct val="115000"/>
              </a:lnSpc>
              <a:spcBef>
                <a:spcPts val="1000"/>
              </a:spcBef>
              <a:spcAft>
                <a:spcPts val="0"/>
              </a:spcAft>
              <a:buSzPts val="1900"/>
              <a:buChar char="•"/>
            </a:pPr>
            <a:r>
              <a:rPr lang="en-US" sz="1900"/>
              <a:t>If you have any questions, schedule an appointment with </a:t>
            </a:r>
            <a:r>
              <a:rPr b="1" lang="en-US" sz="1900"/>
              <a:t>Darius Ngo from the Office of Global Services</a:t>
            </a:r>
            <a:r>
              <a:rPr lang="en-US" sz="1900"/>
              <a:t>.</a:t>
            </a:r>
            <a:endParaRPr sz="1900"/>
          </a:p>
          <a:p>
            <a:pPr indent="-349250" lvl="0" marL="457200" rtl="0" algn="l">
              <a:lnSpc>
                <a:spcPct val="115000"/>
              </a:lnSpc>
              <a:spcBef>
                <a:spcPts val="1000"/>
              </a:spcBef>
              <a:spcAft>
                <a:spcPts val="0"/>
              </a:spcAft>
              <a:buSzPts val="1900"/>
              <a:buChar char="•"/>
            </a:pPr>
            <a:r>
              <a:rPr lang="en-US" sz="1900"/>
              <a:t>You will have 12 months after finishing your MBA to receive sponsorship through the Optional Practical Training (OPT) process. </a:t>
            </a:r>
            <a:endParaRPr sz="1900"/>
          </a:p>
          <a:p>
            <a:pPr indent="-349250" lvl="0" marL="457200" rtl="0" algn="l">
              <a:lnSpc>
                <a:spcPct val="115000"/>
              </a:lnSpc>
              <a:spcBef>
                <a:spcPts val="1000"/>
              </a:spcBef>
              <a:spcAft>
                <a:spcPts val="1000"/>
              </a:spcAft>
              <a:buSzPts val="1900"/>
              <a:buChar char="•"/>
            </a:pPr>
            <a:r>
              <a:rPr lang="en-US" sz="1900"/>
              <a:t>You can extend this period to 3 years if you apply for the STEM Certificate through MSB. Talk to an academic advisor if this is something you want to do. ASAP. </a:t>
            </a:r>
            <a:endParaRPr b="1"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0"/>
          <p:cNvSpPr txBox="1"/>
          <p:nvPr>
            <p:ph type="title"/>
          </p:nvPr>
        </p:nvSpPr>
        <p:spPr>
          <a:xfrm>
            <a:off x="284556" y="341769"/>
            <a:ext cx="11578800" cy="879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Some workarounds:</a:t>
            </a:r>
            <a:endParaRPr/>
          </a:p>
        </p:txBody>
      </p:sp>
      <p:sp>
        <p:nvSpPr>
          <p:cNvPr id="130" name="Google Shape;130;p20"/>
          <p:cNvSpPr txBox="1"/>
          <p:nvPr>
            <p:ph idx="1" type="body"/>
          </p:nvPr>
        </p:nvSpPr>
        <p:spPr>
          <a:xfrm>
            <a:off x="284550" y="957875"/>
            <a:ext cx="11777100" cy="48462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360"/>
              </a:spcBef>
              <a:spcAft>
                <a:spcPts val="0"/>
              </a:spcAft>
              <a:buSzPts val="1900"/>
              <a:buChar char="•"/>
            </a:pPr>
            <a:r>
              <a:rPr lang="en-US" sz="1900"/>
              <a:t>You can work at a company that does not sponsor international students for H1B visas as an intern. </a:t>
            </a:r>
            <a:endParaRPr sz="1900"/>
          </a:p>
          <a:p>
            <a:pPr indent="-349250" lvl="0" marL="457200" rtl="0" algn="l">
              <a:lnSpc>
                <a:spcPct val="115000"/>
              </a:lnSpc>
              <a:spcBef>
                <a:spcPts val="1000"/>
              </a:spcBef>
              <a:spcAft>
                <a:spcPts val="0"/>
              </a:spcAft>
              <a:buSzPts val="1900"/>
              <a:buChar char="•"/>
            </a:pPr>
            <a:r>
              <a:rPr lang="en-US" sz="1900"/>
              <a:t>This can be done under CPT if you meet the following requirements:</a:t>
            </a:r>
            <a:endParaRPr sz="1900"/>
          </a:p>
          <a:p>
            <a:pPr indent="-349250" lvl="1" marL="914400" rtl="0" algn="l">
              <a:lnSpc>
                <a:spcPct val="115000"/>
              </a:lnSpc>
              <a:spcBef>
                <a:spcPts val="1000"/>
              </a:spcBef>
              <a:spcAft>
                <a:spcPts val="0"/>
              </a:spcAft>
              <a:buSzPts val="1900"/>
              <a:buChar char="–"/>
            </a:pPr>
            <a:r>
              <a:rPr lang="en-US" sz="1900"/>
              <a:t>Obtain a clear offer letter meeting the requirements for the I-20 form. </a:t>
            </a:r>
            <a:endParaRPr sz="1900"/>
          </a:p>
          <a:p>
            <a:pPr indent="-349250" lvl="1" marL="914400" rtl="0" algn="l">
              <a:lnSpc>
                <a:spcPct val="115000"/>
              </a:lnSpc>
              <a:spcBef>
                <a:spcPts val="1000"/>
              </a:spcBef>
              <a:spcAft>
                <a:spcPts val="0"/>
              </a:spcAft>
              <a:buSzPts val="1900"/>
              <a:buChar char="–"/>
            </a:pPr>
            <a:r>
              <a:rPr lang="en-US" sz="1900"/>
              <a:t>Role must be directly related to an MBA</a:t>
            </a:r>
            <a:endParaRPr sz="1900"/>
          </a:p>
          <a:p>
            <a:pPr indent="-349250" lvl="1" marL="914400" rtl="0" algn="l">
              <a:lnSpc>
                <a:spcPct val="115000"/>
              </a:lnSpc>
              <a:spcBef>
                <a:spcPts val="1000"/>
              </a:spcBef>
              <a:spcAft>
                <a:spcPts val="0"/>
              </a:spcAft>
              <a:buSzPts val="1900"/>
              <a:buChar char="–"/>
            </a:pPr>
            <a:r>
              <a:rPr lang="en-US" sz="1900"/>
              <a:t>You can only have 3 CPT positions during your academic period</a:t>
            </a:r>
            <a:endParaRPr sz="1900"/>
          </a:p>
          <a:p>
            <a:pPr indent="-349250" lvl="0" marL="457200" rtl="0" algn="l">
              <a:lnSpc>
                <a:spcPct val="115000"/>
              </a:lnSpc>
              <a:spcBef>
                <a:spcPts val="1000"/>
              </a:spcBef>
              <a:spcAft>
                <a:spcPts val="0"/>
              </a:spcAft>
              <a:buSzPts val="1900"/>
              <a:buChar char="•"/>
            </a:pPr>
            <a:r>
              <a:rPr lang="en-US" sz="1900"/>
              <a:t>You should have a social security number by the time you start your internship, if you do not, there are some employers that can defer for 90 days but this is not guaranteed. </a:t>
            </a:r>
            <a:endParaRPr sz="1900"/>
          </a:p>
          <a:p>
            <a:pPr indent="0" lvl="0" marL="457200" rtl="0" algn="l">
              <a:lnSpc>
                <a:spcPct val="115000"/>
              </a:lnSpc>
              <a:spcBef>
                <a:spcPts val="1000"/>
              </a:spcBef>
              <a:spcAft>
                <a:spcPts val="1000"/>
              </a:spcAft>
              <a:buNone/>
            </a:pPr>
            <a:r>
              <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7" name="Google Shape;137;p21"/>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21"/>
          <p:cNvSpPr txBox="1"/>
          <p:nvPr/>
        </p:nvSpPr>
        <p:spPr>
          <a:xfrm>
            <a:off x="1163800" y="3200175"/>
            <a:ext cx="7148400" cy="108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Types of Companies to Look For</a:t>
            </a:r>
            <a:endParaRPr/>
          </a:p>
        </p:txBody>
      </p:sp>
      <p:pic>
        <p:nvPicPr>
          <p:cNvPr id="139" name="Google Shape;139;p21"/>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284556" y="341769"/>
            <a:ext cx="11578800" cy="879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900"/>
              <a:t>What Kinds of Tech Companies Accept International Applicants?</a:t>
            </a:r>
            <a:endParaRPr sz="2900"/>
          </a:p>
        </p:txBody>
      </p:sp>
      <p:sp>
        <p:nvSpPr>
          <p:cNvPr id="146" name="Google Shape;146;p22"/>
          <p:cNvSpPr txBox="1"/>
          <p:nvPr>
            <p:ph idx="1" type="body"/>
          </p:nvPr>
        </p:nvSpPr>
        <p:spPr>
          <a:xfrm>
            <a:off x="132150" y="962525"/>
            <a:ext cx="4425300" cy="42627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360"/>
              </a:spcBef>
              <a:spcAft>
                <a:spcPts val="0"/>
              </a:spcAft>
              <a:buSzPts val="2100"/>
              <a:buChar char="•"/>
            </a:pPr>
            <a:r>
              <a:rPr lang="en-US" sz="2100"/>
              <a:t>Large Companies</a:t>
            </a:r>
            <a:endParaRPr sz="2100"/>
          </a:p>
          <a:p>
            <a:pPr indent="-330200" lvl="1" marL="914400" rtl="0" algn="l">
              <a:lnSpc>
                <a:spcPct val="115000"/>
              </a:lnSpc>
              <a:spcBef>
                <a:spcPts val="1000"/>
              </a:spcBef>
              <a:spcAft>
                <a:spcPts val="0"/>
              </a:spcAft>
              <a:buSzPts val="1600"/>
              <a:buChar char="–"/>
            </a:pPr>
            <a:r>
              <a:rPr lang="en-US" sz="1600"/>
              <a:t>Highest </a:t>
            </a:r>
            <a:r>
              <a:rPr lang="en-US" sz="1600"/>
              <a:t>likelihood</a:t>
            </a:r>
            <a:r>
              <a:rPr lang="en-US" sz="1600"/>
              <a:t> and least barriers. Apply to all opportunities here!</a:t>
            </a:r>
            <a:endParaRPr sz="2100"/>
          </a:p>
          <a:p>
            <a:pPr indent="-361950" lvl="0" marL="457200" rtl="0" algn="l">
              <a:lnSpc>
                <a:spcPct val="115000"/>
              </a:lnSpc>
              <a:spcBef>
                <a:spcPts val="1000"/>
              </a:spcBef>
              <a:spcAft>
                <a:spcPts val="0"/>
              </a:spcAft>
              <a:buSzPts val="2100"/>
              <a:buChar char="•"/>
            </a:pPr>
            <a:r>
              <a:rPr lang="en-US" sz="2100"/>
              <a:t>Medium</a:t>
            </a:r>
            <a:endParaRPr sz="2100"/>
          </a:p>
          <a:p>
            <a:pPr indent="-330200" lvl="1" marL="914400" rtl="0" algn="l">
              <a:lnSpc>
                <a:spcPct val="115000"/>
              </a:lnSpc>
              <a:spcBef>
                <a:spcPts val="1000"/>
              </a:spcBef>
              <a:spcAft>
                <a:spcPts val="0"/>
              </a:spcAft>
              <a:buSzPts val="1600"/>
              <a:buChar char="–"/>
            </a:pPr>
            <a:r>
              <a:rPr lang="en-US" sz="1600"/>
              <a:t>Varies widely by company but opportunities exist, you may need a strong referral or champion to push your application</a:t>
            </a:r>
            <a:endParaRPr sz="2100"/>
          </a:p>
          <a:p>
            <a:pPr indent="-361950" lvl="0" marL="457200" rtl="0" algn="l">
              <a:lnSpc>
                <a:spcPct val="115000"/>
              </a:lnSpc>
              <a:spcBef>
                <a:spcPts val="1000"/>
              </a:spcBef>
              <a:spcAft>
                <a:spcPts val="0"/>
              </a:spcAft>
              <a:buSzPts val="2100"/>
              <a:buChar char="•"/>
            </a:pPr>
            <a:r>
              <a:rPr lang="en-US" sz="2100"/>
              <a:t>Small / Startup</a:t>
            </a:r>
            <a:endParaRPr sz="2100"/>
          </a:p>
          <a:p>
            <a:pPr indent="-330200" lvl="1" marL="914400" rtl="0" algn="l">
              <a:lnSpc>
                <a:spcPct val="115000"/>
              </a:lnSpc>
              <a:spcBef>
                <a:spcPts val="1000"/>
              </a:spcBef>
              <a:spcAft>
                <a:spcPts val="0"/>
              </a:spcAft>
              <a:buSzPts val="1600"/>
              <a:buChar char="–"/>
            </a:pPr>
            <a:r>
              <a:rPr lang="en-US" sz="1600"/>
              <a:t>Difficult</a:t>
            </a:r>
            <a:r>
              <a:rPr lang="en-US" sz="1600"/>
              <a:t> but not impossible, you will need to understand the process better than they do. </a:t>
            </a:r>
            <a:endParaRPr sz="1600"/>
          </a:p>
          <a:p>
            <a:pPr indent="-330200" lvl="1" marL="914400" rtl="0" algn="l">
              <a:lnSpc>
                <a:spcPct val="115000"/>
              </a:lnSpc>
              <a:spcBef>
                <a:spcPts val="1000"/>
              </a:spcBef>
              <a:spcAft>
                <a:spcPts val="1000"/>
              </a:spcAft>
              <a:buSzPts val="1600"/>
              <a:buChar char="–"/>
            </a:pPr>
            <a:r>
              <a:rPr lang="en-US" sz="1600"/>
              <a:t>More options as an internship only / OPT, lower </a:t>
            </a:r>
            <a:r>
              <a:rPr lang="en-US" sz="1600"/>
              <a:t>likelihood</a:t>
            </a:r>
            <a:r>
              <a:rPr lang="en-US" sz="1600"/>
              <a:t> of H1B</a:t>
            </a:r>
            <a:endParaRPr sz="1600"/>
          </a:p>
        </p:txBody>
      </p:sp>
      <p:sp>
        <p:nvSpPr>
          <p:cNvPr id="147" name="Google Shape;147;p22"/>
          <p:cNvSpPr/>
          <p:nvPr/>
        </p:nvSpPr>
        <p:spPr>
          <a:xfrm rot="10800000">
            <a:off x="4202950" y="1082405"/>
            <a:ext cx="7380300" cy="1336200"/>
          </a:xfrm>
          <a:prstGeom prst="trapezoid">
            <a:avLst>
              <a:gd fmla="val 61229"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rot="10800000">
            <a:off x="5254777" y="2739857"/>
            <a:ext cx="5274300" cy="1336200"/>
          </a:xfrm>
          <a:prstGeom prst="trapezoid">
            <a:avLst>
              <a:gd fmla="val 61229"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rot="10800000">
            <a:off x="6319113" y="4422425"/>
            <a:ext cx="3147900" cy="1336200"/>
          </a:xfrm>
          <a:prstGeom prst="trapezoid">
            <a:avLst>
              <a:gd fmla="val 61377"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txBox="1"/>
          <p:nvPr/>
        </p:nvSpPr>
        <p:spPr>
          <a:xfrm>
            <a:off x="9467025" y="4473500"/>
            <a:ext cx="2634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An aside: small companies may not list internships, but if you contact them with a strong reason for hiring you as an </a:t>
            </a:r>
            <a:r>
              <a:rPr lang="en-US"/>
              <a:t>intern</a:t>
            </a:r>
            <a:r>
              <a:rPr lang="en-US"/>
              <a:t>, they will consider. </a:t>
            </a:r>
            <a:endParaRPr/>
          </a:p>
        </p:txBody>
      </p:sp>
      <p:pic>
        <p:nvPicPr>
          <p:cNvPr id="151" name="Google Shape;151;p22"/>
          <p:cNvPicPr preferRelativeResize="0"/>
          <p:nvPr/>
        </p:nvPicPr>
        <p:blipFill>
          <a:blip r:embed="rId3">
            <a:alphaModFix/>
          </a:blip>
          <a:stretch>
            <a:fillRect/>
          </a:stretch>
        </p:blipFill>
        <p:spPr>
          <a:xfrm>
            <a:off x="4713725" y="1140725"/>
            <a:ext cx="1376800" cy="575321"/>
          </a:xfrm>
          <a:prstGeom prst="rect">
            <a:avLst/>
          </a:prstGeom>
          <a:noFill/>
          <a:ln>
            <a:noFill/>
          </a:ln>
        </p:spPr>
      </p:pic>
      <p:pic>
        <p:nvPicPr>
          <p:cNvPr id="152" name="Google Shape;152;p22"/>
          <p:cNvPicPr preferRelativeResize="0"/>
          <p:nvPr/>
        </p:nvPicPr>
        <p:blipFill rotWithShape="1">
          <a:blip r:embed="rId4">
            <a:alphaModFix/>
          </a:blip>
          <a:srcRect b="28039" l="0" r="0" t="28637"/>
          <a:stretch/>
        </p:blipFill>
        <p:spPr>
          <a:xfrm>
            <a:off x="5022450" y="1917075"/>
            <a:ext cx="1567624" cy="380325"/>
          </a:xfrm>
          <a:prstGeom prst="rect">
            <a:avLst/>
          </a:prstGeom>
          <a:noFill/>
          <a:ln>
            <a:noFill/>
          </a:ln>
        </p:spPr>
      </p:pic>
      <p:pic>
        <p:nvPicPr>
          <p:cNvPr id="153" name="Google Shape;153;p22"/>
          <p:cNvPicPr preferRelativeResize="0"/>
          <p:nvPr/>
        </p:nvPicPr>
        <p:blipFill rotWithShape="1">
          <a:blip r:embed="rId5">
            <a:alphaModFix/>
          </a:blip>
          <a:srcRect b="32661" l="22939" r="24673" t="29248"/>
          <a:stretch/>
        </p:blipFill>
        <p:spPr>
          <a:xfrm>
            <a:off x="7666079" y="1140725"/>
            <a:ext cx="1890520" cy="515450"/>
          </a:xfrm>
          <a:prstGeom prst="rect">
            <a:avLst/>
          </a:prstGeom>
          <a:noFill/>
          <a:ln>
            <a:noFill/>
          </a:ln>
        </p:spPr>
      </p:pic>
      <p:pic>
        <p:nvPicPr>
          <p:cNvPr id="154" name="Google Shape;154;p22"/>
          <p:cNvPicPr preferRelativeResize="0"/>
          <p:nvPr/>
        </p:nvPicPr>
        <p:blipFill rotWithShape="1">
          <a:blip r:embed="rId6">
            <a:alphaModFix/>
          </a:blip>
          <a:srcRect b="15697" l="0" r="0" t="13466"/>
          <a:stretch/>
        </p:blipFill>
        <p:spPr>
          <a:xfrm>
            <a:off x="6233153" y="1208272"/>
            <a:ext cx="1376800" cy="487655"/>
          </a:xfrm>
          <a:prstGeom prst="rect">
            <a:avLst/>
          </a:prstGeom>
          <a:noFill/>
          <a:ln>
            <a:noFill/>
          </a:ln>
        </p:spPr>
      </p:pic>
      <p:pic>
        <p:nvPicPr>
          <p:cNvPr id="155" name="Google Shape;155;p22"/>
          <p:cNvPicPr preferRelativeResize="0"/>
          <p:nvPr/>
        </p:nvPicPr>
        <p:blipFill>
          <a:blip r:embed="rId7">
            <a:alphaModFix/>
          </a:blip>
          <a:stretch>
            <a:fillRect/>
          </a:stretch>
        </p:blipFill>
        <p:spPr>
          <a:xfrm>
            <a:off x="9651949" y="1140725"/>
            <a:ext cx="1529725" cy="515448"/>
          </a:xfrm>
          <a:prstGeom prst="rect">
            <a:avLst/>
          </a:prstGeom>
          <a:noFill/>
          <a:ln>
            <a:noFill/>
          </a:ln>
        </p:spPr>
      </p:pic>
      <p:pic>
        <p:nvPicPr>
          <p:cNvPr id="156" name="Google Shape;156;p22"/>
          <p:cNvPicPr preferRelativeResize="0"/>
          <p:nvPr/>
        </p:nvPicPr>
        <p:blipFill>
          <a:blip r:embed="rId8">
            <a:alphaModFix/>
          </a:blip>
          <a:stretch>
            <a:fillRect/>
          </a:stretch>
        </p:blipFill>
        <p:spPr>
          <a:xfrm>
            <a:off x="9252650" y="1916175"/>
            <a:ext cx="950804" cy="380325"/>
          </a:xfrm>
          <a:prstGeom prst="rect">
            <a:avLst/>
          </a:prstGeom>
          <a:noFill/>
          <a:ln>
            <a:noFill/>
          </a:ln>
        </p:spPr>
      </p:pic>
      <p:pic>
        <p:nvPicPr>
          <p:cNvPr id="157" name="Google Shape;157;p22"/>
          <p:cNvPicPr preferRelativeResize="0"/>
          <p:nvPr/>
        </p:nvPicPr>
        <p:blipFill rotWithShape="1">
          <a:blip r:embed="rId9">
            <a:alphaModFix/>
          </a:blip>
          <a:srcRect b="0" l="22761" r="22032" t="0"/>
          <a:stretch/>
        </p:blipFill>
        <p:spPr>
          <a:xfrm>
            <a:off x="10315200" y="1872075"/>
            <a:ext cx="453625" cy="470325"/>
          </a:xfrm>
          <a:prstGeom prst="rect">
            <a:avLst/>
          </a:prstGeom>
          <a:noFill/>
          <a:ln>
            <a:noFill/>
          </a:ln>
        </p:spPr>
      </p:pic>
      <p:pic>
        <p:nvPicPr>
          <p:cNvPr id="158" name="Google Shape;158;p22"/>
          <p:cNvPicPr preferRelativeResize="0"/>
          <p:nvPr/>
        </p:nvPicPr>
        <p:blipFill>
          <a:blip r:embed="rId10">
            <a:alphaModFix/>
          </a:blip>
          <a:stretch>
            <a:fillRect/>
          </a:stretch>
        </p:blipFill>
        <p:spPr>
          <a:xfrm>
            <a:off x="6895140" y="5006892"/>
            <a:ext cx="1376799" cy="458933"/>
          </a:xfrm>
          <a:prstGeom prst="rect">
            <a:avLst/>
          </a:prstGeom>
          <a:noFill/>
          <a:ln>
            <a:noFill/>
          </a:ln>
        </p:spPr>
      </p:pic>
      <p:pic>
        <p:nvPicPr>
          <p:cNvPr id="159" name="Google Shape;159;p22"/>
          <p:cNvPicPr preferRelativeResize="0"/>
          <p:nvPr/>
        </p:nvPicPr>
        <p:blipFill>
          <a:blip r:embed="rId11">
            <a:alphaModFix/>
          </a:blip>
          <a:stretch>
            <a:fillRect/>
          </a:stretch>
        </p:blipFill>
        <p:spPr>
          <a:xfrm>
            <a:off x="8903490" y="3407978"/>
            <a:ext cx="777987" cy="575325"/>
          </a:xfrm>
          <a:prstGeom prst="rect">
            <a:avLst/>
          </a:prstGeom>
          <a:noFill/>
          <a:ln>
            <a:noFill/>
          </a:ln>
        </p:spPr>
      </p:pic>
      <p:pic>
        <p:nvPicPr>
          <p:cNvPr id="160" name="Google Shape;160;p22"/>
          <p:cNvPicPr preferRelativeResize="0"/>
          <p:nvPr/>
        </p:nvPicPr>
        <p:blipFill>
          <a:blip r:embed="rId12">
            <a:alphaModFix/>
          </a:blip>
          <a:stretch>
            <a:fillRect/>
          </a:stretch>
        </p:blipFill>
        <p:spPr>
          <a:xfrm>
            <a:off x="7227188" y="3483288"/>
            <a:ext cx="1529750" cy="458925"/>
          </a:xfrm>
          <a:prstGeom prst="rect">
            <a:avLst/>
          </a:prstGeom>
          <a:noFill/>
          <a:ln>
            <a:noFill/>
          </a:ln>
        </p:spPr>
      </p:pic>
      <p:pic>
        <p:nvPicPr>
          <p:cNvPr id="161" name="Google Shape;161;p22"/>
          <p:cNvPicPr preferRelativeResize="0"/>
          <p:nvPr/>
        </p:nvPicPr>
        <p:blipFill rotWithShape="1">
          <a:blip r:embed="rId13">
            <a:alphaModFix/>
          </a:blip>
          <a:srcRect b="38474" l="0" r="0" t="34543"/>
          <a:stretch/>
        </p:blipFill>
        <p:spPr>
          <a:xfrm>
            <a:off x="6725300" y="1969898"/>
            <a:ext cx="1529750" cy="274676"/>
          </a:xfrm>
          <a:prstGeom prst="rect">
            <a:avLst/>
          </a:prstGeom>
          <a:noFill/>
          <a:ln>
            <a:noFill/>
          </a:ln>
        </p:spPr>
      </p:pic>
      <p:pic>
        <p:nvPicPr>
          <p:cNvPr id="162" name="Google Shape;162;p22"/>
          <p:cNvPicPr preferRelativeResize="0"/>
          <p:nvPr/>
        </p:nvPicPr>
        <p:blipFill rotWithShape="1">
          <a:blip r:embed="rId14">
            <a:alphaModFix/>
          </a:blip>
          <a:srcRect b="21593" l="0" r="0" t="23878"/>
          <a:stretch/>
        </p:blipFill>
        <p:spPr>
          <a:xfrm>
            <a:off x="8572000" y="2881075"/>
            <a:ext cx="1567624" cy="427412"/>
          </a:xfrm>
          <a:prstGeom prst="rect">
            <a:avLst/>
          </a:prstGeom>
          <a:noFill/>
          <a:ln>
            <a:noFill/>
          </a:ln>
        </p:spPr>
      </p:pic>
      <p:pic>
        <p:nvPicPr>
          <p:cNvPr id="163" name="Google Shape;163;p22"/>
          <p:cNvPicPr preferRelativeResize="0"/>
          <p:nvPr/>
        </p:nvPicPr>
        <p:blipFill rotWithShape="1">
          <a:blip r:embed="rId15">
            <a:alphaModFix/>
          </a:blip>
          <a:srcRect b="39130" l="0" r="0" t="39049"/>
          <a:stretch/>
        </p:blipFill>
        <p:spPr>
          <a:xfrm>
            <a:off x="6989275" y="4540549"/>
            <a:ext cx="1891742" cy="274675"/>
          </a:xfrm>
          <a:prstGeom prst="rect">
            <a:avLst/>
          </a:prstGeom>
          <a:noFill/>
          <a:ln>
            <a:noFill/>
          </a:ln>
        </p:spPr>
      </p:pic>
      <p:pic>
        <p:nvPicPr>
          <p:cNvPr id="164" name="Google Shape;164;p22"/>
          <p:cNvPicPr preferRelativeResize="0"/>
          <p:nvPr/>
        </p:nvPicPr>
        <p:blipFill rotWithShape="1">
          <a:blip r:embed="rId16">
            <a:alphaModFix/>
          </a:blip>
          <a:srcRect b="24540" l="0" r="0" t="27594"/>
          <a:stretch/>
        </p:blipFill>
        <p:spPr>
          <a:xfrm>
            <a:off x="6094425" y="3557975"/>
            <a:ext cx="1062400" cy="380325"/>
          </a:xfrm>
          <a:prstGeom prst="rect">
            <a:avLst/>
          </a:prstGeom>
          <a:noFill/>
          <a:ln>
            <a:noFill/>
          </a:ln>
        </p:spPr>
      </p:pic>
      <p:pic>
        <p:nvPicPr>
          <p:cNvPr id="165" name="Google Shape;165;p22"/>
          <p:cNvPicPr preferRelativeResize="0"/>
          <p:nvPr/>
        </p:nvPicPr>
        <p:blipFill>
          <a:blip r:embed="rId17">
            <a:alphaModFix/>
          </a:blip>
          <a:stretch>
            <a:fillRect/>
          </a:stretch>
        </p:blipFill>
        <p:spPr>
          <a:xfrm>
            <a:off x="8321229" y="4900725"/>
            <a:ext cx="636000" cy="636000"/>
          </a:xfrm>
          <a:prstGeom prst="rect">
            <a:avLst/>
          </a:prstGeom>
          <a:noFill/>
          <a:ln>
            <a:noFill/>
          </a:ln>
        </p:spPr>
      </p:pic>
      <p:pic>
        <p:nvPicPr>
          <p:cNvPr id="166" name="Google Shape;166;p22"/>
          <p:cNvPicPr preferRelativeResize="0"/>
          <p:nvPr/>
        </p:nvPicPr>
        <p:blipFill rotWithShape="1">
          <a:blip r:embed="rId18">
            <a:alphaModFix/>
          </a:blip>
          <a:srcRect b="24317" l="19560" r="19560" t="32358"/>
          <a:stretch/>
        </p:blipFill>
        <p:spPr>
          <a:xfrm>
            <a:off x="7230713" y="2910277"/>
            <a:ext cx="1180309" cy="470325"/>
          </a:xfrm>
          <a:prstGeom prst="rect">
            <a:avLst/>
          </a:prstGeom>
          <a:noFill/>
          <a:ln>
            <a:noFill/>
          </a:ln>
        </p:spPr>
      </p:pic>
      <p:pic>
        <p:nvPicPr>
          <p:cNvPr id="167" name="Google Shape;167;p22"/>
          <p:cNvPicPr preferRelativeResize="0"/>
          <p:nvPr/>
        </p:nvPicPr>
        <p:blipFill rotWithShape="1">
          <a:blip r:embed="rId19">
            <a:alphaModFix/>
          </a:blip>
          <a:srcRect b="28043" l="11017" r="9206" t="28632"/>
          <a:stretch/>
        </p:blipFill>
        <p:spPr>
          <a:xfrm>
            <a:off x="5692925" y="2918946"/>
            <a:ext cx="1376800" cy="418717"/>
          </a:xfrm>
          <a:prstGeom prst="rect">
            <a:avLst/>
          </a:prstGeom>
          <a:noFill/>
          <a:ln>
            <a:noFill/>
          </a:ln>
        </p:spPr>
      </p:pic>
      <p:pic>
        <p:nvPicPr>
          <p:cNvPr id="168" name="Google Shape;168;p22"/>
          <p:cNvPicPr preferRelativeResize="0"/>
          <p:nvPr/>
        </p:nvPicPr>
        <p:blipFill rotWithShape="1">
          <a:blip r:embed="rId20">
            <a:alphaModFix/>
          </a:blip>
          <a:srcRect b="21404" l="7511" r="7613" t="22999"/>
          <a:stretch/>
        </p:blipFill>
        <p:spPr>
          <a:xfrm>
            <a:off x="8317625" y="1895025"/>
            <a:ext cx="872457" cy="38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3"/>
          <p:cNvSpPr/>
          <p:nvPr/>
        </p:nvSpPr>
        <p:spPr>
          <a:xfrm>
            <a:off x="-1" y="1448846"/>
            <a:ext cx="12188700" cy="5409300"/>
          </a:xfrm>
          <a:prstGeom prst="rect">
            <a:avLst/>
          </a:prstGeom>
          <a:solidFill>
            <a:srgbClr val="041E42"/>
          </a:solidFill>
          <a:ln cap="flat" cmpd="sng" w="9525">
            <a:solidFill>
              <a:srgbClr val="00387C"/>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23"/>
          <p:cNvSpPr/>
          <p:nvPr/>
        </p:nvSpPr>
        <p:spPr>
          <a:xfrm>
            <a:off x="-1" y="1362775"/>
            <a:ext cx="12188700" cy="92700"/>
          </a:xfrm>
          <a:prstGeom prst="rect">
            <a:avLst/>
          </a:prstGeom>
          <a:solidFill>
            <a:srgbClr val="63666A"/>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6" name="Google Shape;176;p23"/>
          <p:cNvSpPr txBox="1"/>
          <p:nvPr/>
        </p:nvSpPr>
        <p:spPr>
          <a:xfrm>
            <a:off x="1163795" y="3200182"/>
            <a:ext cx="6284400" cy="108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BBCBC"/>
              </a:buClr>
              <a:buSzPts val="5400"/>
              <a:buFont typeface="Helvetica Neue"/>
              <a:buNone/>
            </a:pPr>
            <a:r>
              <a:rPr b="1" lang="en-US" sz="5400">
                <a:solidFill>
                  <a:srgbClr val="BBBCBC"/>
                </a:solidFill>
                <a:latin typeface="Helvetica Neue"/>
                <a:ea typeface="Helvetica Neue"/>
                <a:cs typeface="Helvetica Neue"/>
                <a:sym typeface="Helvetica Neue"/>
              </a:rPr>
              <a:t>Steps to Take When You Find a Potential Position</a:t>
            </a:r>
            <a:endParaRPr/>
          </a:p>
        </p:txBody>
      </p:sp>
      <p:pic>
        <p:nvPicPr>
          <p:cNvPr id="177" name="Google Shape;177;p23"/>
          <p:cNvPicPr preferRelativeResize="0"/>
          <p:nvPr/>
        </p:nvPicPr>
        <p:blipFill rotWithShape="1">
          <a:blip r:embed="rId3">
            <a:alphaModFix/>
          </a:blip>
          <a:srcRect b="0" l="0" r="0" t="0"/>
          <a:stretch/>
        </p:blipFill>
        <p:spPr>
          <a:xfrm>
            <a:off x="6644480" y="424070"/>
            <a:ext cx="4918506" cy="7553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eorgetown University OA">
      <a:dk1>
        <a:srgbClr val="000000"/>
      </a:dk1>
      <a:lt1>
        <a:srgbClr val="FFFFFF"/>
      </a:lt1>
      <a:dk2>
        <a:srgbClr val="011B39"/>
      </a:dk2>
      <a:lt2>
        <a:srgbClr val="4A4C4D"/>
      </a:lt2>
      <a:accent1>
        <a:srgbClr val="003B7C"/>
      </a:accent1>
      <a:accent2>
        <a:srgbClr val="9CA09C"/>
      </a:accent2>
      <a:accent3>
        <a:srgbClr val="00A4CC"/>
      </a:accent3>
      <a:accent4>
        <a:srgbClr val="46A536"/>
      </a:accent4>
      <a:accent5>
        <a:srgbClr val="CD0032"/>
      </a:accent5>
      <a:accent6>
        <a:srgbClr val="580A1D"/>
      </a:accent6>
      <a:hlink>
        <a:srgbClr val="003D81"/>
      </a:hlink>
      <a:folHlink>
        <a:srgbClr val="00A4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